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61" r:id="rId2"/>
    <p:sldId id="369" r:id="rId3"/>
    <p:sldId id="412" r:id="rId4"/>
    <p:sldId id="478" r:id="rId5"/>
    <p:sldId id="364" r:id="rId6"/>
    <p:sldId id="362" r:id="rId7"/>
    <p:sldId id="365" r:id="rId8"/>
    <p:sldId id="413" r:id="rId9"/>
    <p:sldId id="414" r:id="rId10"/>
    <p:sldId id="469" r:id="rId11"/>
    <p:sldId id="390" r:id="rId12"/>
    <p:sldId id="401" r:id="rId13"/>
    <p:sldId id="405" r:id="rId14"/>
    <p:sldId id="406" r:id="rId15"/>
    <p:sldId id="407" r:id="rId16"/>
    <p:sldId id="408" r:id="rId17"/>
    <p:sldId id="466" r:id="rId18"/>
    <p:sldId id="467" r:id="rId19"/>
    <p:sldId id="468" r:id="rId20"/>
    <p:sldId id="460" r:id="rId21"/>
    <p:sldId id="461" r:id="rId22"/>
    <p:sldId id="415" r:id="rId23"/>
    <p:sldId id="423" r:id="rId24"/>
    <p:sldId id="424" r:id="rId25"/>
    <p:sldId id="425" r:id="rId26"/>
    <p:sldId id="462" r:id="rId27"/>
    <p:sldId id="426" r:id="rId28"/>
    <p:sldId id="463" r:id="rId29"/>
    <p:sldId id="464" r:id="rId30"/>
    <p:sldId id="474" r:id="rId31"/>
    <p:sldId id="427" r:id="rId32"/>
    <p:sldId id="465" r:id="rId33"/>
    <p:sldId id="428" r:id="rId34"/>
    <p:sldId id="430" r:id="rId35"/>
    <p:sldId id="431" r:id="rId36"/>
    <p:sldId id="432" r:id="rId37"/>
    <p:sldId id="433" r:id="rId38"/>
    <p:sldId id="480" r:id="rId39"/>
    <p:sldId id="470" r:id="rId40"/>
    <p:sldId id="437" r:id="rId41"/>
    <p:sldId id="438" r:id="rId42"/>
    <p:sldId id="439" r:id="rId43"/>
    <p:sldId id="440" r:id="rId44"/>
    <p:sldId id="441" r:id="rId45"/>
    <p:sldId id="443" r:id="rId46"/>
    <p:sldId id="444" r:id="rId47"/>
    <p:sldId id="446" r:id="rId48"/>
    <p:sldId id="479" r:id="rId49"/>
    <p:sldId id="471" r:id="rId50"/>
    <p:sldId id="447" r:id="rId51"/>
    <p:sldId id="448" r:id="rId52"/>
    <p:sldId id="472" r:id="rId53"/>
    <p:sldId id="454" r:id="rId54"/>
    <p:sldId id="455" r:id="rId55"/>
    <p:sldId id="456" r:id="rId56"/>
    <p:sldId id="457" r:id="rId57"/>
    <p:sldId id="458" r:id="rId58"/>
    <p:sldId id="473" r:id="rId59"/>
    <p:sldId id="459" r:id="rId6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2" autoAdjust="0"/>
    <p:restoredTop sz="84173" autoAdjust="0"/>
  </p:normalViewPr>
  <p:slideViewPr>
    <p:cSldViewPr>
      <p:cViewPr varScale="1">
        <p:scale>
          <a:sx n="96" d="100"/>
          <a:sy n="96" d="100"/>
        </p:scale>
        <p:origin x="-206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537EE4-1519-4905-8AD4-5D4768ECFA0B}" type="datetimeFigureOut">
              <a:rPr lang="zh-TW" altLang="en-US" smtClean="0"/>
              <a:pPr/>
              <a:t>2020/3/25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0DDE74-BC32-4866-A772-ADEF257137D9}" type="slidenum">
              <a:rPr lang="zh-TW" altLang="en-US" smtClean="0"/>
              <a:pPr/>
              <a:t>‹#›</a:t>
            </a:fld>
            <a:endParaRPr lang="zh-TW" altLang="en-US"/>
          </a:p>
        </p:txBody>
      </p:sp>
    </p:spTree>
    <p:extLst>
      <p:ext uri="{BB962C8B-B14F-4D97-AF65-F5344CB8AC3E}">
        <p14:creationId xmlns:p14="http://schemas.microsoft.com/office/powerpoint/2010/main" val="427543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https://www.nodc.noaa.gov/OC5/WOD09/wod_programs.html</a:t>
            </a:r>
          </a:p>
          <a:p>
            <a:r>
              <a:rPr lang="en-US" altLang="zh-TW" dirty="0" smtClean="0"/>
              <a:t>https://www.nodc.noaa.gov/cgi-bin/OC5/WOD09/getyearlydata.pl</a:t>
            </a:r>
          </a:p>
          <a:p>
            <a:endParaRPr lang="zh-TW" altLang="en-US" dirty="0"/>
          </a:p>
        </p:txBody>
      </p:sp>
      <p:sp>
        <p:nvSpPr>
          <p:cNvPr id="4" name="投影片編號版面配置區 3"/>
          <p:cNvSpPr>
            <a:spLocks noGrp="1"/>
          </p:cNvSpPr>
          <p:nvPr>
            <p:ph type="sldNum" sz="quarter" idx="10"/>
          </p:nvPr>
        </p:nvSpPr>
        <p:spPr/>
        <p:txBody>
          <a:bodyPr/>
          <a:lstStyle/>
          <a:p>
            <a:fld id="{3C37C95B-5F82-45D6-A793-6462144E474E}" type="slidenum">
              <a:rPr lang="zh-TW" altLang="en-US" smtClean="0"/>
              <a:pPr/>
              <a:t>2</a:t>
            </a:fld>
            <a:endParaRPr lang="zh-TW" altLang="en-US"/>
          </a:p>
        </p:txBody>
      </p:sp>
    </p:spTree>
    <p:extLst>
      <p:ext uri="{BB962C8B-B14F-4D97-AF65-F5344CB8AC3E}">
        <p14:creationId xmlns:p14="http://schemas.microsoft.com/office/powerpoint/2010/main" val="3995801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2246DE0-F905-4AB6-BC20-850876F70FCE}" type="datetime1">
              <a:rPr lang="zh-TW" altLang="en-US" smtClean="0"/>
              <a:t>2020/3/25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FC50BF0-EC4A-469F-B9E8-307496D80563}" type="datetime1">
              <a:rPr lang="zh-TW" altLang="en-US" smtClean="0"/>
              <a:t>2020/3/25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5199CB4-DE2F-48D8-94EC-863FFF47F06A}" type="datetime1">
              <a:rPr lang="zh-TW" altLang="en-US" smtClean="0"/>
              <a:t>2020/3/25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406F0F61-93E9-4755-A142-9CECBBFEB305}" type="datetime1">
              <a:rPr lang="zh-TW" altLang="en-US" smtClean="0"/>
              <a:t>2020/3/25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4CF99F7-989F-474E-B55D-AF463C84CB7E}" type="datetime1">
              <a:rPr lang="zh-TW" altLang="en-US" smtClean="0"/>
              <a:t>2020/3/25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6410BDC-673D-436B-AE1B-D56B603355D0}" type="datetime1">
              <a:rPr lang="zh-TW" altLang="en-US" smtClean="0"/>
              <a:t>2020/3/25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E0FB8AB9-8042-4E3D-98A3-0DA0AF47E529}" type="datetime1">
              <a:rPr lang="zh-TW" altLang="en-US" smtClean="0"/>
              <a:t>2020/3/25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64BBC724-4F88-4B88-B190-7469C0DD3724}" type="datetime1">
              <a:rPr lang="zh-TW" altLang="en-US" smtClean="0"/>
              <a:t>2020/3/25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506459D-21E2-4181-B4D8-4391782B507B}" type="datetime1">
              <a:rPr lang="zh-TW" altLang="en-US" smtClean="0"/>
              <a:t>2020/3/25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EB8AD79E-8FF5-426F-A0D2-DF8F97496A2B}" type="datetime1">
              <a:rPr lang="zh-TW" altLang="en-US" smtClean="0"/>
              <a:t>2020/3/25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49DA8BC4-AF75-4D71-ABFA-B489D4A381AB}" type="datetime1">
              <a:rPr lang="zh-TW" altLang="en-US" smtClean="0"/>
              <a:t>2020/3/25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06F82-DDCF-4E1D-812A-684971BAD46A}" type="datetime1">
              <a:rPr lang="zh-TW" altLang="en-US" smtClean="0"/>
              <a:t>2020/3/25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ds.data.jma.go.jp/tcc/tcc/products/clisys/index.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rems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www.remss.com/measurements/rain-ra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pmel.noaa.gov/tao/drupal/an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ngdc.noaa.gov/mgg/shorelines/data/gshhg/latest/" TargetMode="External"/><Relationship Id="rId2" Type="http://schemas.openxmlformats.org/officeDocument/2006/relationships/hyperlink" Target="https://www.ngdc.noaa.gov/mgg/shorelines/gshhs.html" TargetMode="External"/><Relationship Id="rId1" Type="http://schemas.openxmlformats.org/officeDocument/2006/relationships/slideLayout" Target="../slideLayouts/slideLayout2.xml"/><Relationship Id="rId4" Type="http://schemas.openxmlformats.org/officeDocument/2006/relationships/hyperlink" Target="https://www.ngdc.noaa.gov/mgg/shorelines/data/gshhg/latest/gshhg-shp-2.3.7.zi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researchgate.net/publication/276849288_A_brief_history_of_Physical_Oceanography_In_Ocean_Digest_Quarterly_Newsletter_of_Ocean_Society_of_IndiaISSN2394-1928_042015_Volume_228-12" TargetMode="External"/><Relationship Id="rId13" Type="http://schemas.openxmlformats.org/officeDocument/2006/relationships/hyperlink" Target="https://www.uib.no/gfi/54201/bj%C3%B8rn-helland-hansen" TargetMode="External"/><Relationship Id="rId3" Type="http://schemas.openxmlformats.org/officeDocument/2006/relationships/hyperlink" Target="https://divediscover.whoi.edu/history-of-oceanography/" TargetMode="External"/><Relationship Id="rId7" Type="http://schemas.openxmlformats.org/officeDocument/2006/relationships/hyperlink" Target="https://www.whoi.edu/press-room/obituary/neil-brown/" TargetMode="External"/><Relationship Id="rId12" Type="http://schemas.openxmlformats.org/officeDocument/2006/relationships/hyperlink" Target="https://publishing.cdlib.org/ucpressebooks/view?docId=kt167nb66r&amp;chunk.id=d3_8_ch04&amp;toc.id=ch04&amp;toc.depth=1&amp;brand=eschol&amp;anchor.id=p142#X" TargetMode="External"/><Relationship Id="rId2" Type="http://schemas.openxmlformats.org/officeDocument/2006/relationships/hyperlink" Target="https://www.researchgate.net/figure/Temperature-and-salinity-section-from-75-02-N-33-30-E-Central-Bank-to-72-29-N_fig9_258540655" TargetMode="External"/><Relationship Id="rId1" Type="http://schemas.openxmlformats.org/officeDocument/2006/relationships/slideLayout" Target="../slideLayouts/slideLayout2.xml"/><Relationship Id="rId6" Type="http://schemas.openxmlformats.org/officeDocument/2006/relationships/hyperlink" Target="https://oceanobservatories.org/2011/06/ctd-101/" TargetMode="External"/><Relationship Id="rId11" Type="http://schemas.openxmlformats.org/officeDocument/2006/relationships/hyperlink" Target="https://books.google.com.tw/books?id=UYk7UE6Cov8C&amp;pg=PA119&amp;lpg=PA119&amp;dq=the+first+t-s+diagram+in+the+world&amp;source=bl&amp;ots=VKLpsztL0G&amp;sig=ACfU3U1DG5qTivjyUOoLoNOJnzR5YGrJKA&amp;hl=zh-TW&amp;sa=X&amp;ved=2ahUKEwjksrqk8bDoAhWO-2EKHa7-AicQ6AEwAHoECAQQAQ#v=onepage&amp;q=station&amp;f=false" TargetMode="External"/><Relationship Id="rId5" Type="http://schemas.openxmlformats.org/officeDocument/2006/relationships/hyperlink" Target="https://drive.google.com/file/d/1WvyJJuf-QYL537e_y5GmvZ6t_Sy_z-N_/view?usp=sharing" TargetMode="External"/><Relationship Id="rId15" Type="http://schemas.openxmlformats.org/officeDocument/2006/relationships/hyperlink" Target="http://w3.oc.ntu.edu.tw/chap4/chap4s3.htm" TargetMode="External"/><Relationship Id="rId10" Type="http://schemas.openxmlformats.org/officeDocument/2006/relationships/hyperlink" Target="https://www.uv.es/hegigui/Kasper/por%20Robert%20H%20Stewart.pdf" TargetMode="External"/><Relationship Id="rId4" Type="http://schemas.openxmlformats.org/officeDocument/2006/relationships/hyperlink" Target="http://w3.oc.ntu.edu.tw/chap6/chap6.htm" TargetMode="External"/><Relationship Id="rId9" Type="http://schemas.openxmlformats.org/officeDocument/2006/relationships/hyperlink" Target="https://www.sciencedirect.com/topics/earth-and-planetary-sciences/physical-oceanography" TargetMode="External"/><Relationship Id="rId14" Type="http://schemas.openxmlformats.org/officeDocument/2006/relationships/hyperlink" Target="https://digital.csic.es/bitstream/10261/167861/1/Water_masses_upper_middle.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ngdc.noaa.gov/mgg/shorelines/gshhs.html" TargetMode="External"/><Relationship Id="rId2" Type="http://schemas.openxmlformats.org/officeDocument/2006/relationships/hyperlink" Target="http://www.soest.hawaii.edu/pwessel/gshhg/index.html" TargetMode="External"/><Relationship Id="rId1" Type="http://schemas.openxmlformats.org/officeDocument/2006/relationships/slideLayout" Target="../slideLayouts/slideLayout2.xml"/><Relationship Id="rId4" Type="http://schemas.openxmlformats.org/officeDocument/2006/relationships/hyperlink" Target="https://maps.ngdc.noaa.gov/viewers/wcs-cli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coriolis.eu.org/Data-Products/Data-Delivery/Data-selectio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nodc.noaa.gov/OC5/woa1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riveuploader.com/upload/lVD4ycOKf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odc.noaa.gov/woce/woce_v3/wocedata_1/cmdac/stranger/explist.htm" TargetMode="External"/><Relationship Id="rId2" Type="http://schemas.openxmlformats.org/officeDocument/2006/relationships/hyperlink" Target="https://www.nodc.noaa.gov/woce/" TargetMode="Externa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www.coriolis.eu.org/Data-Products/Data-Delivery/Data-selection" TargetMode="External"/><Relationship Id="rId2" Type="http://schemas.openxmlformats.org/officeDocument/2006/relationships/hyperlink" Target="https://www.nodc.noaa.gov/woce/woce_v3/wocedata_1/whp/index.ht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ifremer.fr/cerweb/deboyer/mld/Surface_Mixed_Layer_Depth.ph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www.remss.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orldview.earthdata.nasa.gov/"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Homework 3 (Discussion)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a:t>
            </a:fld>
            <a:endParaRPr lang="zh-TW" altLang="en-US"/>
          </a:p>
        </p:txBody>
      </p:sp>
      <p:sp>
        <p:nvSpPr>
          <p:cNvPr id="5" name="內容版面配置區 2"/>
          <p:cNvSpPr>
            <a:spLocks noGrp="1"/>
          </p:cNvSpPr>
          <p:nvPr>
            <p:ph idx="1"/>
          </p:nvPr>
        </p:nvSpPr>
        <p:spPr>
          <a:xfrm>
            <a:off x="467544" y="1268760"/>
            <a:ext cx="8229600" cy="4525963"/>
          </a:xfrm>
        </p:spPr>
        <p:txBody>
          <a:bodyPr>
            <a:normAutofit/>
          </a:bodyPr>
          <a:lstStyle/>
          <a:p>
            <a:r>
              <a:rPr lang="en-US" altLang="zh-TW" dirty="0" smtClean="0"/>
              <a:t>Try to google: When and where the earliest profiles of temperature and salinity were obtained?</a:t>
            </a:r>
          </a:p>
          <a:p>
            <a:endParaRPr lang="en-US" altLang="zh-TW" dirty="0" smtClean="0"/>
          </a:p>
        </p:txBody>
      </p:sp>
      <p:graphicFrame>
        <p:nvGraphicFramePr>
          <p:cNvPr id="3" name="表格 2"/>
          <p:cNvGraphicFramePr>
            <a:graphicFrameLocks noGrp="1"/>
          </p:cNvGraphicFramePr>
          <p:nvPr>
            <p:extLst>
              <p:ext uri="{D42A27DB-BD31-4B8C-83A1-F6EECF244321}">
                <p14:modId xmlns:p14="http://schemas.microsoft.com/office/powerpoint/2010/main" val="3086474983"/>
              </p:ext>
            </p:extLst>
          </p:nvPr>
        </p:nvGraphicFramePr>
        <p:xfrm>
          <a:off x="1331640" y="3501008"/>
          <a:ext cx="6744072" cy="2156142"/>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xmlns="" val="20000"/>
                    </a:ext>
                  </a:extLst>
                </a:gridCol>
                <a:gridCol w="1903760">
                  <a:extLst>
                    <a:ext uri="{9D8B030D-6E8A-4147-A177-3AD203B41FA5}">
                      <a16:colId xmlns:a16="http://schemas.microsoft.com/office/drawing/2014/main" xmlns="" val="20001"/>
                    </a:ext>
                  </a:extLst>
                </a:gridCol>
                <a:gridCol w="2248024">
                  <a:extLst>
                    <a:ext uri="{9D8B030D-6E8A-4147-A177-3AD203B41FA5}">
                      <a16:colId xmlns:a16="http://schemas.microsoft.com/office/drawing/2014/main" xmlns="" val="20002"/>
                    </a:ext>
                  </a:extLst>
                </a:gridCol>
              </a:tblGrid>
              <a:tr h="483711">
                <a:tc>
                  <a:txBody>
                    <a:bodyPr/>
                    <a:lstStyle/>
                    <a:p>
                      <a:r>
                        <a:rPr lang="en-US" altLang="zh-TW" dirty="0" smtClean="0"/>
                        <a:t>T</a:t>
                      </a:r>
                      <a:endParaRPr lang="zh-TW" altLang="en-US" dirty="0"/>
                    </a:p>
                  </a:txBody>
                  <a:tcPr/>
                </a:tc>
                <a:tc>
                  <a:txBody>
                    <a:bodyPr/>
                    <a:lstStyle/>
                    <a:p>
                      <a:r>
                        <a:rPr lang="en-US" altLang="zh-TW" dirty="0" smtClean="0"/>
                        <a:t>S</a:t>
                      </a:r>
                      <a:endParaRPr lang="zh-TW" altLang="en-US" dirty="0"/>
                    </a:p>
                  </a:txBody>
                  <a:tcPr/>
                </a:tc>
                <a:tc>
                  <a:txBody>
                    <a:bodyPr/>
                    <a:lstStyle/>
                    <a:p>
                      <a:r>
                        <a:rPr lang="en-US" altLang="zh-TW" dirty="0" smtClean="0"/>
                        <a:t>TS</a:t>
                      </a:r>
                      <a:endParaRPr lang="zh-TW" altLang="en-US" dirty="0"/>
                    </a:p>
                  </a:txBody>
                  <a:tcPr/>
                </a:tc>
                <a:extLst>
                  <a:ext uri="{0D108BD9-81ED-4DB2-BD59-A6C34878D82A}">
                    <a16:rowId xmlns:a16="http://schemas.microsoft.com/office/drawing/2014/main" xmlns="" val="10000"/>
                  </a:ext>
                </a:extLst>
              </a:tr>
              <a:tr h="740424">
                <a:tc>
                  <a:txBody>
                    <a:bodyPr/>
                    <a:lstStyle/>
                    <a:p>
                      <a:r>
                        <a:rPr lang="en-US" altLang="zh-TW" dirty="0" smtClean="0"/>
                        <a:t>1853 </a:t>
                      </a:r>
                      <a:endParaRPr lang="zh-TW" altLang="en-US" dirty="0"/>
                    </a:p>
                  </a:txBody>
                  <a:tcPr/>
                </a:tc>
                <a:tc>
                  <a:txBody>
                    <a:bodyPr/>
                    <a:lstStyle/>
                    <a:p>
                      <a:r>
                        <a:rPr lang="en-US" altLang="zh-TW" dirty="0" smtClean="0"/>
                        <a:t>1977</a:t>
                      </a:r>
                      <a:endParaRPr lang="zh-TW" altLang="en-US" dirty="0">
                        <a:solidFill>
                          <a:srgbClr val="FF0000"/>
                        </a:solidFill>
                      </a:endParaRPr>
                    </a:p>
                  </a:txBody>
                  <a:tcPr/>
                </a:tc>
                <a:tc>
                  <a:txBody>
                    <a:bodyPr/>
                    <a:lstStyle/>
                    <a:p>
                      <a:r>
                        <a:rPr lang="en-US" altLang="zh-TW" dirty="0" smtClean="0"/>
                        <a:t>1916 (</a:t>
                      </a:r>
                      <a:r>
                        <a:rPr lang="en-US" altLang="zh-TW" sz="1800" kern="1200" dirty="0" smtClean="0">
                          <a:solidFill>
                            <a:schemeClr val="dk1"/>
                          </a:solidFill>
                          <a:effectLst/>
                          <a:latin typeface="+mn-lt"/>
                          <a:ea typeface="+mn-ea"/>
                          <a:cs typeface="+mn-cs"/>
                        </a:rPr>
                        <a:t>Bjorn </a:t>
                      </a:r>
                      <a:r>
                        <a:rPr lang="en-US" altLang="zh-TW" sz="1800" kern="1200" dirty="0" err="1" smtClean="0">
                          <a:solidFill>
                            <a:schemeClr val="dk1"/>
                          </a:solidFill>
                          <a:effectLst/>
                          <a:latin typeface="+mn-lt"/>
                          <a:ea typeface="+mn-ea"/>
                          <a:cs typeface="+mn-cs"/>
                        </a:rPr>
                        <a:t>Helland</a:t>
                      </a:r>
                      <a:r>
                        <a:rPr lang="en-US" altLang="zh-TW" sz="1800" kern="1200" dirty="0" smtClean="0">
                          <a:solidFill>
                            <a:schemeClr val="dk1"/>
                          </a:solidFill>
                          <a:effectLst/>
                          <a:latin typeface="+mn-lt"/>
                          <a:ea typeface="+mn-ea"/>
                          <a:cs typeface="+mn-cs"/>
                        </a:rPr>
                        <a:t>-Hansen x3, TS</a:t>
                      </a:r>
                      <a:r>
                        <a:rPr lang="en-US" altLang="zh-TW" sz="1800" kern="1200" baseline="0" dirty="0" smtClean="0">
                          <a:solidFill>
                            <a:schemeClr val="dk1"/>
                          </a:solidFill>
                          <a:effectLst/>
                          <a:latin typeface="+mn-lt"/>
                          <a:ea typeface="+mn-ea"/>
                          <a:cs typeface="+mn-cs"/>
                        </a:rPr>
                        <a:t> diagram</a:t>
                      </a:r>
                      <a:r>
                        <a:rPr lang="en-US" altLang="zh-TW" dirty="0" smtClean="0"/>
                        <a:t>), 1925, 1970 (CTD)</a:t>
                      </a:r>
                      <a:endParaRPr lang="en-US" altLang="zh-TW" dirty="0" smtClean="0"/>
                    </a:p>
                  </a:txBody>
                  <a:tcPr/>
                </a:tc>
                <a:extLst>
                  <a:ext uri="{0D108BD9-81ED-4DB2-BD59-A6C34878D82A}">
                    <a16:rowId xmlns:a16="http://schemas.microsoft.com/office/drawing/2014/main" xmlns="" val="10001"/>
                  </a:ext>
                </a:extLst>
              </a:tr>
              <a:tr h="483711">
                <a:tc>
                  <a:txBody>
                    <a:bodyPr/>
                    <a:lstStyle/>
                    <a:p>
                      <a:r>
                        <a:rPr lang="en-US" altLang="zh-TW" dirty="0" smtClean="0"/>
                        <a:t>? </a:t>
                      </a:r>
                      <a:endParaRPr lang="zh-TW" altLang="en-US" dirty="0"/>
                    </a:p>
                  </a:txBody>
                  <a:tcPr/>
                </a:tc>
                <a:tc>
                  <a:txBody>
                    <a:bodyPr/>
                    <a:lstStyle/>
                    <a:p>
                      <a:r>
                        <a:rPr lang="en-US" altLang="zh-TW" dirty="0" smtClean="0"/>
                        <a:t>From space?</a:t>
                      </a:r>
                      <a:endParaRPr lang="zh-TW" altLang="en-US" dirty="0"/>
                    </a:p>
                  </a:txBody>
                  <a:tcPr/>
                </a:tc>
                <a:tc>
                  <a:txBody>
                    <a:bodyPr/>
                    <a:lstStyle/>
                    <a:p>
                      <a:r>
                        <a:rPr lang="zh-TW" altLang="en-US" dirty="0" smtClean="0"/>
                        <a:t>大西洋</a:t>
                      </a:r>
                      <a:endParaRPr lang="zh-TW" altLang="en-US" dirty="0"/>
                    </a:p>
                  </a:txBody>
                  <a:tcPr/>
                </a:tc>
                <a:extLst>
                  <a:ext uri="{0D108BD9-81ED-4DB2-BD59-A6C34878D82A}">
                    <a16:rowId xmlns:a16="http://schemas.microsoft.com/office/drawing/2014/main" xmlns="" val="10002"/>
                  </a:ext>
                </a:extLst>
              </a:tr>
            </a:tbl>
          </a:graphicData>
        </a:graphic>
      </p:graphicFrame>
      <p:sp>
        <p:nvSpPr>
          <p:cNvPr id="6" name="文字方塊 5"/>
          <p:cNvSpPr txBox="1"/>
          <p:nvPr/>
        </p:nvSpPr>
        <p:spPr>
          <a:xfrm>
            <a:off x="251520" y="5229200"/>
            <a:ext cx="936104" cy="369332"/>
          </a:xfrm>
          <a:prstGeom prst="rect">
            <a:avLst/>
          </a:prstGeom>
          <a:noFill/>
        </p:spPr>
        <p:txBody>
          <a:bodyPr wrap="square" rtlCol="0">
            <a:spAutoFit/>
          </a:bodyPr>
          <a:lstStyle/>
          <a:p>
            <a:r>
              <a:rPr lang="en-US" altLang="zh-TW" dirty="0" smtClean="0"/>
              <a:t>Where</a:t>
            </a:r>
            <a:endParaRPr lang="zh-TW" altLang="en-US" dirty="0"/>
          </a:p>
        </p:txBody>
      </p:sp>
      <p:sp>
        <p:nvSpPr>
          <p:cNvPr id="7" name="文字方塊 6"/>
          <p:cNvSpPr txBox="1"/>
          <p:nvPr/>
        </p:nvSpPr>
        <p:spPr>
          <a:xfrm>
            <a:off x="388909" y="4005064"/>
            <a:ext cx="936104" cy="369332"/>
          </a:xfrm>
          <a:prstGeom prst="rect">
            <a:avLst/>
          </a:prstGeom>
          <a:noFill/>
        </p:spPr>
        <p:txBody>
          <a:bodyPr wrap="square" rtlCol="0">
            <a:spAutoFit/>
          </a:bodyPr>
          <a:lstStyle/>
          <a:p>
            <a:r>
              <a:rPr lang="en-US" altLang="zh-TW" dirty="0" smtClean="0"/>
              <a:t>When</a:t>
            </a:r>
            <a:endParaRPr lang="zh-TW" altLang="en-US" dirty="0"/>
          </a:p>
        </p:txBody>
      </p:sp>
    </p:spTree>
    <p:extLst>
      <p:ext uri="{BB962C8B-B14F-4D97-AF65-F5344CB8AC3E}">
        <p14:creationId xmlns:p14="http://schemas.microsoft.com/office/powerpoint/2010/main" val="112468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Browsing data</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10</a:t>
            </a:fld>
            <a:endParaRPr lang="zh-TW" altLang="en-US"/>
          </a:p>
        </p:txBody>
      </p:sp>
    </p:spTree>
    <p:extLst>
      <p:ext uri="{BB962C8B-B14F-4D97-AF65-F5344CB8AC3E}">
        <p14:creationId xmlns:p14="http://schemas.microsoft.com/office/powerpoint/2010/main" val="1106961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 data (JMA)</a:t>
            </a:r>
            <a:endParaRPr lang="zh-TW" altLang="en-US" dirty="0"/>
          </a:p>
        </p:txBody>
      </p:sp>
      <p:sp>
        <p:nvSpPr>
          <p:cNvPr id="4" name="內容版面配置區 3"/>
          <p:cNvSpPr>
            <a:spLocks noGrp="1"/>
          </p:cNvSpPr>
          <p:nvPr>
            <p:ph idx="1"/>
          </p:nvPr>
        </p:nvSpPr>
        <p:spPr/>
        <p:txBody>
          <a:bodyPr/>
          <a:lstStyle/>
          <a:p>
            <a:r>
              <a:rPr lang="en-US" altLang="zh-TW" dirty="0" smtClean="0"/>
              <a:t>Japan Meteorological Agency (JMA) – Reanalysis data</a:t>
            </a:r>
          </a:p>
          <a:p>
            <a:r>
              <a:rPr lang="en-US" altLang="zh-TW" dirty="0" smtClean="0">
                <a:hlinkClick r:id="rId2"/>
              </a:rPr>
              <a:t>http</a:t>
            </a:r>
            <a:r>
              <a:rPr lang="en-US" altLang="zh-TW" dirty="0">
                <a:hlinkClick r:id="rId2"/>
              </a:rPr>
              <a:t>://</a:t>
            </a:r>
            <a:r>
              <a:rPr lang="en-US" altLang="zh-TW" dirty="0" smtClean="0">
                <a:hlinkClick r:id="rId2"/>
              </a:rPr>
              <a:t>ds.data.jma.go.jp/tcc/tcc/products/clisys/index.html</a:t>
            </a:r>
            <a:endParaRPr lang="en-US" altLang="zh-TW" dirty="0" smtClean="0"/>
          </a:p>
          <a:p>
            <a:r>
              <a:rPr lang="en-US" altLang="zh-TW" dirty="0" smtClean="0"/>
              <a:t>Asian </a:t>
            </a:r>
            <a:r>
              <a:rPr lang="en-US" altLang="zh-TW" dirty="0"/>
              <a:t>monsoon </a:t>
            </a:r>
            <a:r>
              <a:rPr lang="en-US" altLang="zh-TW" dirty="0" smtClean="0"/>
              <a:t>monitoring </a:t>
            </a:r>
            <a:r>
              <a:rPr lang="en-US" altLang="zh-TW" dirty="0">
                <a:sym typeface="Wingdings" panose="05000000000000000000" pitchFamily="2" charset="2"/>
              </a:rPr>
              <a:t> Animation maps (Global Area</a:t>
            </a:r>
            <a:r>
              <a:rPr lang="en-US" altLang="zh-TW" dirty="0" smtClean="0">
                <a:sym typeface="Wingdings" panose="05000000000000000000" pitchFamily="2" charset="2"/>
              </a:rPr>
              <a:t>) </a:t>
            </a:r>
          </a:p>
          <a:p>
            <a:r>
              <a:rPr lang="en-US" altLang="zh-TW" dirty="0" smtClean="0">
                <a:sym typeface="Wingdings" panose="05000000000000000000" pitchFamily="2" charset="2"/>
              </a:rPr>
              <a:t>SLP &amp; 2-m temperature &amp; 10-m Wind Vector (10-m winds are about surface winds)</a:t>
            </a:r>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11</a:t>
            </a:fld>
            <a:endParaRPr lang="zh-TW" altLang="en-US"/>
          </a:p>
        </p:txBody>
      </p:sp>
    </p:spTree>
    <p:extLst>
      <p:ext uri="{BB962C8B-B14F-4D97-AF65-F5344CB8AC3E}">
        <p14:creationId xmlns:p14="http://schemas.microsoft.com/office/powerpoint/2010/main" val="359090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 data (JMA)</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a:t>
            </a:fld>
            <a:endParaRPr lang="zh-TW" altLang="en-US"/>
          </a:p>
        </p:txBody>
      </p:sp>
      <p:pic>
        <p:nvPicPr>
          <p:cNvPr id="111618" name="Picture 2" descr="imag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340768"/>
            <a:ext cx="8757989" cy="524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2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 data (RSS)</a:t>
            </a:r>
            <a:endParaRPr lang="zh-TW" altLang="en-US" dirty="0"/>
          </a:p>
        </p:txBody>
      </p:sp>
      <p:sp>
        <p:nvSpPr>
          <p:cNvPr id="3" name="內容版面配置區 2"/>
          <p:cNvSpPr>
            <a:spLocks noGrp="1"/>
          </p:cNvSpPr>
          <p:nvPr>
            <p:ph idx="1"/>
          </p:nvPr>
        </p:nvSpPr>
        <p:spPr/>
        <p:txBody>
          <a:bodyPr/>
          <a:lstStyle/>
          <a:p>
            <a:r>
              <a:rPr lang="en-US" altLang="zh-TW" b="1" dirty="0" smtClean="0"/>
              <a:t>Remote Sensing Systems (RSS) – Satellite observation</a:t>
            </a:r>
          </a:p>
          <a:p>
            <a:r>
              <a:rPr lang="en-US" altLang="zh-TW" b="1" dirty="0" smtClean="0">
                <a:hlinkClick r:id="rId2"/>
              </a:rPr>
              <a:t>http://www.remss.com/</a:t>
            </a:r>
            <a:endParaRPr lang="en-US" altLang="zh-TW" b="1" dirty="0" smtClean="0"/>
          </a:p>
          <a:p>
            <a:r>
              <a:rPr lang="en-US" altLang="zh-TW" b="1" dirty="0" smtClean="0"/>
              <a:t>Missions </a:t>
            </a:r>
            <a:r>
              <a:rPr lang="en-US" altLang="zh-TW" b="1" dirty="0" smtClean="0">
                <a:sym typeface="Wingdings" pitchFamily="2" charset="2"/>
              </a:rPr>
              <a:t> </a:t>
            </a:r>
            <a:r>
              <a:rPr lang="en-US" altLang="zh-TW" b="1" dirty="0" err="1" smtClean="0">
                <a:sym typeface="Wingdings" pitchFamily="2" charset="2"/>
              </a:rPr>
              <a:t>WindSat</a:t>
            </a:r>
            <a:r>
              <a:rPr lang="en-US" altLang="zh-TW" b="1" dirty="0" smtClean="0">
                <a:sym typeface="Wingdings" pitchFamily="2" charset="2"/>
              </a:rPr>
              <a:t>  </a:t>
            </a:r>
            <a:r>
              <a:rPr lang="en-US" altLang="zh-TW" b="1" dirty="0" smtClean="0"/>
              <a:t>Browse Wind vector images </a:t>
            </a:r>
          </a:p>
          <a:p>
            <a:endParaRPr lang="zh-TW" altLang="en-US"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13</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Wind data (RSS)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a:t>
            </a:fld>
            <a:endParaRPr lang="zh-TW" altLang="en-US"/>
          </a:p>
        </p:txBody>
      </p:sp>
      <p:pic>
        <p:nvPicPr>
          <p:cNvPr id="159746" name="Picture 2" descr="http://images.remss.com/graphics/windscat/v07.0.1/medium/global/y2018/m02/2018_02_month.png"/>
          <p:cNvPicPr>
            <a:picLocks noChangeAspect="1" noChangeArrowheads="1"/>
          </p:cNvPicPr>
          <p:nvPr/>
        </p:nvPicPr>
        <p:blipFill>
          <a:blip r:embed="rId2" cstate="print"/>
          <a:srcRect/>
          <a:stretch>
            <a:fillRect/>
          </a:stretch>
        </p:blipFill>
        <p:spPr bwMode="auto">
          <a:xfrm>
            <a:off x="0" y="1405156"/>
            <a:ext cx="9144000" cy="5452844"/>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Rainfall (RSS)</a:t>
            </a:r>
            <a:endParaRPr lang="zh-TW" altLang="en-US" dirty="0"/>
          </a:p>
        </p:txBody>
      </p:sp>
      <p:sp>
        <p:nvSpPr>
          <p:cNvPr id="5" name="內容版面配置區 4"/>
          <p:cNvSpPr>
            <a:spLocks noGrp="1"/>
          </p:cNvSpPr>
          <p:nvPr>
            <p:ph idx="1"/>
          </p:nvPr>
        </p:nvSpPr>
        <p:spPr/>
        <p:txBody>
          <a:bodyPr/>
          <a:lstStyle/>
          <a:p>
            <a:r>
              <a:rPr lang="en-US" altLang="zh-TW" b="1" dirty="0" smtClean="0"/>
              <a:t>Remote Sensing Systems (RSS) – Satellite observation</a:t>
            </a:r>
          </a:p>
          <a:p>
            <a:r>
              <a:rPr lang="en-US" altLang="zh-TW" dirty="0" smtClean="0">
                <a:hlinkClick r:id="rId2"/>
              </a:rPr>
              <a:t>http://www.remss.com/measurements/rain-rate/</a:t>
            </a:r>
            <a:endParaRPr lang="en-US" altLang="zh-TW" dirty="0" smtClean="0"/>
          </a:p>
          <a:p>
            <a:r>
              <a:rPr lang="en-US" altLang="zh-TW" dirty="0" smtClean="0"/>
              <a:t>Browse </a:t>
            </a:r>
            <a:r>
              <a:rPr lang="en-US" altLang="zh-TW" dirty="0" err="1" smtClean="0"/>
              <a:t>WindSat</a:t>
            </a:r>
            <a:endParaRPr lang="en-US" altLang="zh-TW" dirty="0" smtClean="0"/>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15</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Rainfall (RSS)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a:t>
            </a:fld>
            <a:endParaRPr lang="zh-TW" altLang="en-US"/>
          </a:p>
        </p:txBody>
      </p:sp>
      <p:pic>
        <p:nvPicPr>
          <p:cNvPr id="183298" name="Picture 2" descr="Click to view this image in full size"/>
          <p:cNvPicPr>
            <a:picLocks noChangeAspect="1" noChangeArrowheads="1"/>
          </p:cNvPicPr>
          <p:nvPr/>
        </p:nvPicPr>
        <p:blipFill>
          <a:blip r:embed="rId2" cstate="print"/>
          <a:srcRect/>
          <a:stretch>
            <a:fillRect/>
          </a:stretch>
        </p:blipFill>
        <p:spPr bwMode="auto">
          <a:xfrm>
            <a:off x="0" y="1484784"/>
            <a:ext cx="9144000" cy="4572002"/>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a:t>
            </a:r>
            <a:r>
              <a:rPr lang="en-US" altLang="zh-TW" dirty="0" smtClean="0"/>
              <a:t>stations (Tropical regions)</a:t>
            </a:r>
            <a:br>
              <a:rPr lang="en-US" altLang="zh-TW" dirty="0" smtClean="0"/>
            </a:br>
            <a:r>
              <a:rPr lang="en-US" altLang="zh-TW" dirty="0" smtClean="0"/>
              <a:t>(with </a:t>
            </a:r>
            <a:r>
              <a:rPr lang="en-US" altLang="zh-TW" dirty="0"/>
              <a:t>depth, fixed locations</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Keywords</a:t>
            </a:r>
            <a:r>
              <a:rPr lang="en-US" altLang="zh-TW" dirty="0"/>
              <a:t>: Global Tropical Moored Buoy </a:t>
            </a:r>
            <a:r>
              <a:rPr lang="en-US" altLang="zh-TW" dirty="0" smtClean="0"/>
              <a:t>Array, TAO array</a:t>
            </a:r>
            <a:endParaRPr lang="zh-TW" altLang="en-US" dirty="0"/>
          </a:p>
        </p:txBody>
      </p:sp>
      <p:pic>
        <p:nvPicPr>
          <p:cNvPr id="7170"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92" y="3140968"/>
            <a:ext cx="7158311" cy="19879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pmel.noaa.gov/gtmba/sites/default/files/styles/landing_page_banner/public/thumbnails/image/IMG_0622.jpg?itok=2kbeXv8z&amp;c=50259841db4e6fd909aea30cc0b8655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834" r="42484"/>
          <a:stretch/>
        </p:blipFill>
        <p:spPr bwMode="auto">
          <a:xfrm>
            <a:off x="7210427" y="3700127"/>
            <a:ext cx="1898469"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17</a:t>
            </a:fld>
            <a:endParaRPr lang="zh-TW" altLang="en-US"/>
          </a:p>
        </p:txBody>
      </p:sp>
    </p:spTree>
    <p:extLst>
      <p:ext uri="{BB962C8B-B14F-4D97-AF65-F5344CB8AC3E}">
        <p14:creationId xmlns:p14="http://schemas.microsoft.com/office/powerpoint/2010/main" val="1682397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stations (Tropical regions)</a:t>
            </a:r>
            <a:br>
              <a:rPr lang="en-US" altLang="zh-TW" dirty="0"/>
            </a:br>
            <a:r>
              <a:rPr lang="en-US" altLang="zh-TW" dirty="0"/>
              <a:t>(with depth, fixed locations)</a:t>
            </a:r>
            <a:endParaRPr lang="zh-TW" altLang="en-US" dirty="0"/>
          </a:p>
        </p:txBody>
      </p:sp>
      <p:pic>
        <p:nvPicPr>
          <p:cNvPr id="4" name="Picture 2" descr="「El ni no」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2482"/>
          <a:stretch/>
        </p:blipFill>
        <p:spPr bwMode="auto">
          <a:xfrm>
            <a:off x="5598451" y="1867745"/>
            <a:ext cx="3545550" cy="292940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www.pmel.noaa.gov/tao/drupal/assorted_plots/images/TAO_5Day_EQ_xz_Comp.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412776"/>
            <a:ext cx="4204193" cy="5256584"/>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p:cNvSpPr>
            <a:spLocks noGrp="1"/>
          </p:cNvSpPr>
          <p:nvPr>
            <p:ph type="sldNum" sz="quarter" idx="12"/>
          </p:nvPr>
        </p:nvSpPr>
        <p:spPr/>
        <p:txBody>
          <a:bodyPr/>
          <a:lstStyle/>
          <a:p>
            <a:fld id="{73DA0BB7-265A-403C-9275-D587AB510EDC}" type="slidenum">
              <a:rPr lang="zh-TW" altLang="en-US" smtClean="0"/>
              <a:pPr/>
              <a:t>18</a:t>
            </a:fld>
            <a:endParaRPr lang="zh-TW" altLang="en-US"/>
          </a:p>
        </p:txBody>
      </p:sp>
    </p:spTree>
    <p:extLst>
      <p:ext uri="{BB962C8B-B14F-4D97-AF65-F5344CB8AC3E}">
        <p14:creationId xmlns:p14="http://schemas.microsoft.com/office/powerpoint/2010/main" val="7012996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stations (Tropical regions)</a:t>
            </a:r>
            <a:br>
              <a:rPr lang="en-US" altLang="zh-TW" dirty="0"/>
            </a:br>
            <a:r>
              <a:rPr lang="en-US" altLang="zh-TW" dirty="0"/>
              <a:t>(with depth, fixed locations)</a:t>
            </a:r>
            <a:endParaRPr lang="zh-TW" altLang="en-US" dirty="0"/>
          </a:p>
        </p:txBody>
      </p:sp>
      <p:sp>
        <p:nvSpPr>
          <p:cNvPr id="3" name="內容版面配置區 2"/>
          <p:cNvSpPr>
            <a:spLocks noGrp="1"/>
          </p:cNvSpPr>
          <p:nvPr>
            <p:ph idx="1"/>
          </p:nvPr>
        </p:nvSpPr>
        <p:spPr>
          <a:xfrm>
            <a:off x="457200" y="1600200"/>
            <a:ext cx="3538736" cy="4525963"/>
          </a:xfrm>
        </p:spPr>
        <p:txBody>
          <a:bodyPr/>
          <a:lstStyle/>
          <a:p>
            <a:r>
              <a:rPr lang="en-US" altLang="zh-TW" dirty="0" smtClean="0"/>
              <a:t>Animation Demo</a:t>
            </a:r>
          </a:p>
          <a:p>
            <a:pPr marL="0" indent="0">
              <a:buNone/>
            </a:pPr>
            <a:r>
              <a:rPr lang="en-US" altLang="zh-TW" dirty="0"/>
              <a:t> </a:t>
            </a:r>
            <a:r>
              <a:rPr lang="en-US" altLang="zh-TW" dirty="0" smtClean="0"/>
              <a:t>  (10~15 mins)</a:t>
            </a:r>
          </a:p>
          <a:p>
            <a:pPr marL="0" indent="0">
              <a:buNone/>
            </a:pPr>
            <a:r>
              <a:rPr lang="en-US" altLang="zh-TW" dirty="0">
                <a:hlinkClick r:id="rId2"/>
              </a:rPr>
              <a:t>https://www.pmel.noaa.gov/tao/drupal/ani</a:t>
            </a:r>
            <a:r>
              <a:rPr lang="en-US" altLang="zh-TW" dirty="0" smtClean="0">
                <a:hlinkClick r:id="rId2"/>
              </a:rPr>
              <a:t>/</a:t>
            </a:r>
            <a:endParaRPr lang="en-US" altLang="zh-TW" dirty="0" smtClean="0"/>
          </a:p>
          <a:p>
            <a:pPr marL="0" indent="0">
              <a:buNone/>
            </a:pPr>
            <a:endParaRPr lang="zh-TW" altLang="en-US" dirty="0"/>
          </a:p>
        </p:txBody>
      </p:sp>
      <p:pic>
        <p:nvPicPr>
          <p:cNvPr id="11266" name="Picture 2" descr="D:\擷取.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3875" y="1628800"/>
            <a:ext cx="5038725" cy="5095875"/>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19</a:t>
            </a:fld>
            <a:endParaRPr lang="zh-TW" altLang="en-US"/>
          </a:p>
        </p:txBody>
      </p:sp>
    </p:spTree>
    <p:extLst>
      <p:ext uri="{BB962C8B-B14F-4D97-AF65-F5344CB8AC3E}">
        <p14:creationId xmlns:p14="http://schemas.microsoft.com/office/powerpoint/2010/main" val="2228205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596" y="0"/>
            <a:ext cx="8229600" cy="1143000"/>
          </a:xfrm>
        </p:spPr>
        <p:txBody>
          <a:bodyPr>
            <a:normAutofit/>
          </a:bodyPr>
          <a:lstStyle/>
          <a:p>
            <a:endParaRPr lang="zh-TW" altLang="en-US" dirty="0"/>
          </a:p>
        </p:txBody>
      </p:sp>
      <p:sp>
        <p:nvSpPr>
          <p:cNvPr id="3" name="內容版面配置區 2"/>
          <p:cNvSpPr>
            <a:spLocks noGrp="1"/>
          </p:cNvSpPr>
          <p:nvPr>
            <p:ph idx="1"/>
          </p:nvPr>
        </p:nvSpPr>
        <p:spPr>
          <a:xfrm>
            <a:off x="0" y="1643050"/>
            <a:ext cx="8229600" cy="4525963"/>
          </a:xfrm>
        </p:spPr>
        <p:txBody>
          <a:bodyPr/>
          <a:lstStyle/>
          <a:p>
            <a:r>
              <a:rPr lang="en-US" altLang="zh-TW" dirty="0" smtClean="0"/>
              <a:t>1890</a:t>
            </a:r>
          </a:p>
        </p:txBody>
      </p:sp>
      <p:pic>
        <p:nvPicPr>
          <p:cNvPr id="1026" name="Picture 2"/>
          <p:cNvPicPr>
            <a:picLocks noChangeAspect="1" noChangeArrowheads="1"/>
          </p:cNvPicPr>
          <p:nvPr/>
        </p:nvPicPr>
        <p:blipFill>
          <a:blip r:embed="rId3" cstate="print"/>
          <a:srcRect l="18310" t="7812" r="24560" b="4297"/>
          <a:stretch>
            <a:fillRect/>
          </a:stretch>
        </p:blipFill>
        <p:spPr bwMode="auto">
          <a:xfrm>
            <a:off x="3200401" y="0"/>
            <a:ext cx="5943600" cy="6858000"/>
          </a:xfrm>
          <a:prstGeom prst="rect">
            <a:avLst/>
          </a:prstGeom>
          <a:noFill/>
          <a:ln w="9525">
            <a:noFill/>
            <a:miter lim="800000"/>
            <a:headEnd/>
            <a:tailEnd/>
          </a:ln>
          <a:effectLst/>
        </p:spPr>
      </p:pic>
      <p:sp>
        <p:nvSpPr>
          <p:cNvPr id="4" name="文字方塊 3"/>
          <p:cNvSpPr txBox="1"/>
          <p:nvPr/>
        </p:nvSpPr>
        <p:spPr>
          <a:xfrm>
            <a:off x="539552" y="4221088"/>
            <a:ext cx="1368152" cy="369332"/>
          </a:xfrm>
          <a:prstGeom prst="rect">
            <a:avLst/>
          </a:prstGeom>
          <a:noFill/>
        </p:spPr>
        <p:txBody>
          <a:bodyPr wrap="square" rtlCol="0">
            <a:spAutoFit/>
          </a:bodyPr>
          <a:lstStyle/>
          <a:p>
            <a:r>
              <a:rPr lang="en-US" altLang="zh-TW" dirty="0" smtClean="0"/>
              <a:t>NOAA</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a:t>
            </a:fld>
            <a:endParaRPr lang="zh-TW" altLang="en-US"/>
          </a:p>
        </p:txBody>
      </p:sp>
    </p:spTree>
    <p:extLst>
      <p:ext uri="{BB962C8B-B14F-4D97-AF65-F5344CB8AC3E}">
        <p14:creationId xmlns:p14="http://schemas.microsoft.com/office/powerpoint/2010/main" val="185535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分組練習與討論</a:t>
            </a:r>
            <a:r>
              <a:rPr lang="en-US" altLang="zh-TW" dirty="0" smtClean="0"/>
              <a:t/>
            </a:r>
            <a:br>
              <a:rPr lang="en-US" altLang="zh-TW" dirty="0" smtClean="0"/>
            </a:br>
            <a:r>
              <a:rPr lang="en-US" altLang="zh-TW" dirty="0" smtClean="0"/>
              <a:t>(20</a:t>
            </a:r>
            <a:r>
              <a:rPr lang="zh-TW" altLang="en-US" dirty="0" smtClean="0"/>
              <a:t> </a:t>
            </a:r>
            <a:r>
              <a:rPr lang="en-US" altLang="zh-TW" dirty="0" smtClean="0"/>
              <a:t>mins)</a:t>
            </a:r>
            <a:endParaRPr lang="zh-TW" altLang="en-US" dirty="0"/>
          </a:p>
        </p:txBody>
      </p:sp>
      <p:sp>
        <p:nvSpPr>
          <p:cNvPr id="3" name="內容版面配置區 2"/>
          <p:cNvSpPr>
            <a:spLocks noGrp="1"/>
          </p:cNvSpPr>
          <p:nvPr>
            <p:ph idx="1"/>
          </p:nvPr>
        </p:nvSpPr>
        <p:spPr>
          <a:xfrm>
            <a:off x="0" y="1600200"/>
            <a:ext cx="9144000" cy="5257800"/>
          </a:xfrm>
        </p:spPr>
        <p:txBody>
          <a:bodyPr>
            <a:normAutofit/>
          </a:bodyPr>
          <a:lstStyle/>
          <a:p>
            <a:r>
              <a:rPr lang="en-US" altLang="zh-TW" dirty="0" smtClean="0"/>
              <a:t>Show the monthly mean of surface winds in the Equatorial Pacific  in June, 2010. Compare  it to that in 2009 June, and describe the differences you see. Guess, what is the response of ocean circulation to these differences of wind fields in the boreal summer in 2009 and 2010. </a:t>
            </a:r>
          </a:p>
          <a:p>
            <a:r>
              <a:rPr lang="en-US" altLang="zh-TW" dirty="0" smtClean="0"/>
              <a:t>Show the monthly mean of rain rates in the Equatorial Pacific  in June, 2010. Compare  it to that in 2009 June, and describe the differences you see.</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20</a:t>
            </a:fld>
            <a:endParaRPr lang="zh-TW" altLang="en-US"/>
          </a:p>
        </p:txBody>
      </p:sp>
    </p:spTree>
    <p:extLst>
      <p:ext uri="{BB962C8B-B14F-4D97-AF65-F5344CB8AC3E}">
        <p14:creationId xmlns:p14="http://schemas.microsoft.com/office/powerpoint/2010/main" val="4141771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Downloading and analyzing data</a:t>
            </a:r>
            <a:endParaRPr lang="zh-TW" altLang="en-US" dirty="0"/>
          </a:p>
        </p:txBody>
      </p:sp>
      <p:sp>
        <p:nvSpPr>
          <p:cNvPr id="6" name="副標題 5"/>
          <p:cNvSpPr>
            <a:spLocks noGrp="1"/>
          </p:cNvSpPr>
          <p:nvPr>
            <p:ph type="subTitle" idx="1"/>
          </p:nvPr>
        </p:nvSpPr>
        <p:spPr/>
        <p:txBody>
          <a:bodyPr/>
          <a:lstStyle/>
          <a:p>
            <a:r>
              <a:rPr lang="en-US" altLang="zh-TW" dirty="0" smtClean="0"/>
              <a:t>Example using drifter data</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a:t>
            </a:fld>
            <a:endParaRPr lang="zh-TW" altLang="en-US"/>
          </a:p>
        </p:txBody>
      </p:sp>
    </p:spTree>
    <p:extLst>
      <p:ext uri="{BB962C8B-B14F-4D97-AF65-F5344CB8AC3E}">
        <p14:creationId xmlns:p14="http://schemas.microsoft.com/office/powerpoint/2010/main" val="37492375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file formats</a:t>
            </a:r>
            <a:endParaRPr lang="zh-TW" altLang="en-US" dirty="0"/>
          </a:p>
        </p:txBody>
      </p:sp>
      <p:sp>
        <p:nvSpPr>
          <p:cNvPr id="3" name="內容版面配置區 2"/>
          <p:cNvSpPr>
            <a:spLocks noGrp="1"/>
          </p:cNvSpPr>
          <p:nvPr>
            <p:ph idx="1"/>
          </p:nvPr>
        </p:nvSpPr>
        <p:spPr/>
        <p:txBody>
          <a:bodyPr/>
          <a:lstStyle/>
          <a:p>
            <a:r>
              <a:rPr lang="en-US" altLang="zh-TW" dirty="0" smtClean="0"/>
              <a:t>General formats for physical oceanography data:</a:t>
            </a:r>
          </a:p>
          <a:p>
            <a:r>
              <a:rPr lang="en-US" altLang="zh-TW" dirty="0" err="1" smtClean="0"/>
              <a:t>Ascii</a:t>
            </a:r>
            <a:r>
              <a:rPr lang="en-US" altLang="zh-TW" dirty="0" smtClean="0"/>
              <a:t> (txt, csv)***, binary, </a:t>
            </a:r>
            <a:r>
              <a:rPr lang="en-US" altLang="zh-TW" dirty="0" err="1" smtClean="0"/>
              <a:t>netcdf</a:t>
            </a:r>
            <a:r>
              <a:rPr lang="en-US" altLang="zh-TW" dirty="0" smtClean="0"/>
              <a:t>***, mat (</a:t>
            </a:r>
            <a:r>
              <a:rPr lang="en-US" altLang="zh-TW" dirty="0" err="1" smtClean="0"/>
              <a:t>Matlab</a:t>
            </a:r>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22</a:t>
            </a:fld>
            <a:endParaRPr lang="zh-TW" altLang="en-US"/>
          </a:p>
        </p:txBody>
      </p:sp>
    </p:spTree>
    <p:extLst>
      <p:ext uri="{BB962C8B-B14F-4D97-AF65-F5344CB8AC3E}">
        <p14:creationId xmlns:p14="http://schemas.microsoft.com/office/powerpoint/2010/main" val="2177838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To see the pattern of </a:t>
            </a:r>
            <a:br>
              <a:rPr lang="en-US" altLang="zh-TW" dirty="0"/>
            </a:br>
            <a:r>
              <a:rPr lang="en-US" altLang="zh-TW" dirty="0"/>
              <a:t>Current Variability</a:t>
            </a:r>
            <a:endParaRPr lang="zh-TW" altLang="en-US" dirty="0"/>
          </a:p>
        </p:txBody>
      </p:sp>
      <p:sp>
        <p:nvSpPr>
          <p:cNvPr id="3" name="內容版面配置區 2"/>
          <p:cNvSpPr>
            <a:spLocks noGrp="1"/>
          </p:cNvSpPr>
          <p:nvPr>
            <p:ph idx="1"/>
          </p:nvPr>
        </p:nvSpPr>
        <p:spPr/>
        <p:txBody>
          <a:bodyPr/>
          <a:lstStyle/>
          <a:p>
            <a:r>
              <a:rPr lang="en-US" altLang="zh-TW" dirty="0" smtClean="0"/>
              <a:t>Think: What data, parameters or observations we need to see the changing of Kuroshio?</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a:t>
            </a:fld>
            <a:endParaRPr lang="zh-TW" altLang="en-US"/>
          </a:p>
        </p:txBody>
      </p:sp>
    </p:spTree>
    <p:extLst>
      <p:ext uri="{BB962C8B-B14F-4D97-AF65-F5344CB8AC3E}">
        <p14:creationId xmlns:p14="http://schemas.microsoft.com/office/powerpoint/2010/main" val="629286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0"/>
            <a:ext cx="8229600" cy="1143000"/>
          </a:xfrm>
        </p:spPr>
        <p:txBody>
          <a:bodyPr/>
          <a:lstStyle/>
          <a:p>
            <a:r>
              <a:rPr lang="en-US" altLang="zh-TW" dirty="0" smtClean="0"/>
              <a:t>drifter trajectory without map</a:t>
            </a:r>
            <a:endParaRPr lang="zh-TW" altLang="en-US" dirty="0"/>
          </a:p>
        </p:txBody>
      </p:sp>
      <p:sp>
        <p:nvSpPr>
          <p:cNvPr id="3" name="內容版面配置區 2"/>
          <p:cNvSpPr>
            <a:spLocks noGrp="1"/>
          </p:cNvSpPr>
          <p:nvPr>
            <p:ph idx="1"/>
          </p:nvPr>
        </p:nvSpPr>
        <p:spPr>
          <a:xfrm>
            <a:off x="457200" y="936831"/>
            <a:ext cx="8229600" cy="4525963"/>
          </a:xfrm>
        </p:spPr>
        <p:txBody>
          <a:bodyPr/>
          <a:lstStyle/>
          <a:p>
            <a:r>
              <a:rPr lang="en-US" altLang="zh-TW" dirty="0" smtClean="0"/>
              <a:t>GUESS: where is it located? </a:t>
            </a:r>
            <a:endParaRPr lang="zh-TW" altLang="en-US" dirty="0"/>
          </a:p>
        </p:txBody>
      </p:sp>
      <p:pic>
        <p:nvPicPr>
          <p:cNvPr id="1029" name="Picture 5" descr="D:\CLASS\NTOU\2018下學期\洋流觀測分析\d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28750"/>
            <a:ext cx="5334000" cy="399891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a:p>
        </p:txBody>
      </p:sp>
    </p:spTree>
    <p:extLst>
      <p:ext uri="{BB962C8B-B14F-4D97-AF65-F5344CB8AC3E}">
        <p14:creationId xmlns:p14="http://schemas.microsoft.com/office/powerpoint/2010/main" val="215790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 drifter trajectory with map</a:t>
            </a:r>
            <a:endParaRPr lang="zh-TW" altLang="en-US" dirty="0"/>
          </a:p>
        </p:txBody>
      </p:sp>
      <p:pic>
        <p:nvPicPr>
          <p:cNvPr id="2051" name="Picture 3" descr="D:\CLASS\NTOU\2018下學期\洋流觀測分析\d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28750"/>
            <a:ext cx="5334000" cy="3998913"/>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p:cNvSpPr>
            <a:spLocks noGrp="1"/>
          </p:cNvSpPr>
          <p:nvPr>
            <p:ph type="sldNum" sz="quarter" idx="12"/>
          </p:nvPr>
        </p:nvSpPr>
        <p:spPr/>
        <p:txBody>
          <a:bodyPr/>
          <a:lstStyle/>
          <a:p>
            <a:fld id="{73DA0BB7-265A-403C-9275-D587AB510EDC}" type="slidenum">
              <a:rPr lang="zh-TW" altLang="en-US" smtClean="0"/>
              <a:pPr/>
              <a:t>25</a:t>
            </a:fld>
            <a:endParaRPr lang="zh-TW" altLang="en-US"/>
          </a:p>
        </p:txBody>
      </p:sp>
    </p:spTree>
    <p:extLst>
      <p:ext uri="{BB962C8B-B14F-4D97-AF65-F5344CB8AC3E}">
        <p14:creationId xmlns:p14="http://schemas.microsoft.com/office/powerpoint/2010/main" val="211795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Maps/Coastline</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26</a:t>
            </a:fld>
            <a:endParaRPr lang="zh-TW" altLang="en-US"/>
          </a:p>
        </p:txBody>
      </p:sp>
    </p:spTree>
    <p:extLst>
      <p:ext uri="{BB962C8B-B14F-4D97-AF65-F5344CB8AC3E}">
        <p14:creationId xmlns:p14="http://schemas.microsoft.com/office/powerpoint/2010/main" val="2442442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Where to get the coastline </a:t>
            </a:r>
            <a:br>
              <a:rPr lang="en-US" altLang="zh-TW" dirty="0" smtClean="0"/>
            </a:br>
            <a:r>
              <a:rPr lang="en-US" altLang="zh-TW" dirty="0" smtClean="0"/>
              <a:t>(keywords: </a:t>
            </a:r>
            <a:r>
              <a:rPr lang="en-US" altLang="zh-TW" dirty="0"/>
              <a:t>Coastline </a:t>
            </a:r>
            <a:r>
              <a:rPr lang="en-US" altLang="zh-TW" dirty="0" smtClean="0"/>
              <a:t>Resources NOAA)</a:t>
            </a:r>
            <a:endParaRPr lang="zh-TW" altLang="en-US" dirty="0"/>
          </a:p>
        </p:txBody>
      </p:sp>
      <p:sp>
        <p:nvSpPr>
          <p:cNvPr id="3" name="內容版面配置區 2"/>
          <p:cNvSpPr>
            <a:spLocks noGrp="1"/>
          </p:cNvSpPr>
          <p:nvPr>
            <p:ph idx="1"/>
          </p:nvPr>
        </p:nvSpPr>
        <p:spPr>
          <a:xfrm>
            <a:off x="0" y="1600200"/>
            <a:ext cx="9144000" cy="4525963"/>
          </a:xfrm>
        </p:spPr>
        <p:txBody>
          <a:bodyPr>
            <a:normAutofit fontScale="70000" lnSpcReduction="20000"/>
          </a:bodyPr>
          <a:lstStyle/>
          <a:p>
            <a:r>
              <a:rPr lang="en-US" altLang="zh-TW" b="1" dirty="0" smtClean="0">
                <a:solidFill>
                  <a:srgbClr val="FF0000"/>
                </a:solidFill>
              </a:rPr>
              <a:t>Download data</a:t>
            </a:r>
          </a:p>
          <a:p>
            <a:r>
              <a:rPr lang="en-US" altLang="zh-TW" dirty="0"/>
              <a:t>Coastline Resources </a:t>
            </a:r>
            <a:r>
              <a:rPr lang="en-US" altLang="zh-TW" dirty="0" smtClean="0"/>
              <a:t>NOAA (</a:t>
            </a:r>
            <a:r>
              <a:rPr lang="en-US" altLang="zh-TW" dirty="0">
                <a:hlinkClick r:id="rId2"/>
              </a:rPr>
              <a:t>Shoreline/Coastline Databases | </a:t>
            </a:r>
            <a:r>
              <a:rPr lang="en-US" altLang="zh-TW" dirty="0" smtClean="0">
                <a:hlinkClick r:id="rId2"/>
              </a:rPr>
              <a:t>NCEI</a:t>
            </a:r>
            <a:r>
              <a:rPr lang="en-US" altLang="zh-TW" dirty="0" smtClean="0"/>
              <a:t>)</a:t>
            </a:r>
            <a:endParaRPr lang="en-US" altLang="zh-TW" dirty="0"/>
          </a:p>
          <a:p>
            <a:r>
              <a:rPr lang="en-US" altLang="zh-TW" b="1" dirty="0">
                <a:hlinkClick r:id="rId3"/>
              </a:rPr>
              <a:t>Download GSHHG data version </a:t>
            </a:r>
            <a:r>
              <a:rPr lang="en-US" altLang="zh-TW" b="1" dirty="0" smtClean="0">
                <a:hlinkClick r:id="rId3"/>
              </a:rPr>
              <a:t>2.3.7</a:t>
            </a:r>
            <a:endParaRPr lang="en-US" altLang="zh-TW" b="1" dirty="0" smtClean="0"/>
          </a:p>
          <a:p>
            <a:r>
              <a:rPr lang="en-US" altLang="zh-TW" dirty="0" smtClean="0">
                <a:hlinkClick r:id="rId4"/>
              </a:rPr>
              <a:t>gshhg-shp-2.3.7.zip</a:t>
            </a:r>
            <a:endParaRPr lang="en-US" altLang="zh-TW" dirty="0" smtClean="0"/>
          </a:p>
          <a:p>
            <a:endParaRPr lang="en-US" altLang="zh-TW" dirty="0"/>
          </a:p>
          <a:p>
            <a:r>
              <a:rPr lang="en-US" altLang="zh-TW" b="1" dirty="0" smtClean="0">
                <a:solidFill>
                  <a:srgbClr val="FF0000"/>
                </a:solidFill>
              </a:rPr>
              <a:t>Install a software</a:t>
            </a:r>
          </a:p>
          <a:p>
            <a:r>
              <a:rPr lang="en-US" altLang="zh-TW" dirty="0"/>
              <a:t>Coastline Resources </a:t>
            </a:r>
            <a:r>
              <a:rPr lang="en-US" altLang="zh-TW" dirty="0" smtClean="0"/>
              <a:t>NOAA </a:t>
            </a:r>
            <a:r>
              <a:rPr lang="en-US" altLang="zh-TW" dirty="0"/>
              <a:t>(</a:t>
            </a:r>
            <a:r>
              <a:rPr lang="en-US" altLang="zh-TW" dirty="0">
                <a:hlinkClick r:id="rId2"/>
              </a:rPr>
              <a:t>Shoreline/Coastline Databases | NCEI</a:t>
            </a:r>
            <a:r>
              <a:rPr lang="en-US" altLang="zh-TW" dirty="0"/>
              <a:t>)</a:t>
            </a:r>
          </a:p>
          <a:p>
            <a:r>
              <a:rPr lang="en-US" altLang="zh-TW" b="1" dirty="0" smtClean="0"/>
              <a:t>GEODAS </a:t>
            </a:r>
            <a:r>
              <a:rPr lang="en-US" altLang="zh-TW" b="1" dirty="0"/>
              <a:t>software </a:t>
            </a:r>
            <a:r>
              <a:rPr lang="en-US" altLang="zh-TW" b="1" dirty="0" smtClean="0"/>
              <a:t>tool</a:t>
            </a:r>
          </a:p>
          <a:p>
            <a:r>
              <a:rPr lang="en-US" altLang="zh-TW" b="1" dirty="0"/>
              <a:t>Download GEODAS-NG Software </a:t>
            </a:r>
            <a:r>
              <a:rPr lang="en-US" altLang="zh-TW" b="1" dirty="0" err="1"/>
              <a:t>Ver</a:t>
            </a:r>
            <a:r>
              <a:rPr lang="en-US" altLang="zh-TW" b="1" dirty="0"/>
              <a:t> </a:t>
            </a:r>
            <a:r>
              <a:rPr lang="en-US" altLang="zh-TW" b="1" dirty="0" smtClean="0"/>
              <a:t>1.1.3</a:t>
            </a:r>
          </a:p>
          <a:p>
            <a:endParaRPr lang="en-US" altLang="zh-TW" dirty="0" smtClean="0"/>
          </a:p>
          <a:p>
            <a:r>
              <a:rPr lang="en-US" altLang="zh-TW" dirty="0" smtClean="0">
                <a:solidFill>
                  <a:srgbClr val="FF0000"/>
                </a:solidFill>
              </a:rPr>
              <a:t>Use the </a:t>
            </a:r>
            <a:r>
              <a:rPr lang="en-US" altLang="zh-TW" b="1" dirty="0" smtClean="0">
                <a:solidFill>
                  <a:srgbClr val="FF0000"/>
                </a:solidFill>
              </a:rPr>
              <a:t>GEODAS-NG </a:t>
            </a:r>
            <a:r>
              <a:rPr lang="en-US" altLang="zh-TW" dirty="0" smtClean="0">
                <a:solidFill>
                  <a:srgbClr val="FF0000"/>
                </a:solidFill>
              </a:rPr>
              <a:t>software (demonstrate 10~15 </a:t>
            </a:r>
            <a:r>
              <a:rPr lang="en-US" altLang="zh-TW" dirty="0" err="1" smtClean="0">
                <a:solidFill>
                  <a:srgbClr val="FF0000"/>
                </a:solidFill>
              </a:rPr>
              <a:t>mins</a:t>
            </a:r>
            <a:r>
              <a:rPr lang="en-US" altLang="zh-TW" dirty="0" smtClean="0">
                <a:solidFill>
                  <a:srgbClr val="FF0000"/>
                </a:solidFill>
              </a:rPr>
              <a:t>)</a:t>
            </a:r>
          </a:p>
          <a:p>
            <a:r>
              <a:rPr lang="en-US" altLang="zh-TW" dirty="0" smtClean="0"/>
              <a:t>Coastline Extractor </a:t>
            </a:r>
            <a:r>
              <a:rPr lang="en-US" altLang="zh-TW" dirty="0" smtClean="0">
                <a:sym typeface="Wingdings" panose="05000000000000000000" pitchFamily="2" charset="2"/>
              </a:rPr>
              <a:t> Coastline+  Import Coast </a:t>
            </a:r>
            <a:r>
              <a:rPr lang="en-US" altLang="zh-TW" dirty="0" err="1" smtClean="0">
                <a:sym typeface="Wingdings" panose="05000000000000000000" pitchFamily="2" charset="2"/>
              </a:rPr>
              <a:t>Shapefile</a:t>
            </a:r>
            <a:r>
              <a:rPr lang="en-US" altLang="zh-TW" dirty="0" smtClean="0">
                <a:sym typeface="Wingdings" panose="05000000000000000000" pitchFamily="2" charset="2"/>
              </a:rPr>
              <a:t>  gshhg-shp-2.3.7  </a:t>
            </a:r>
            <a:r>
              <a:rPr lang="en-US" altLang="zh-TW" dirty="0" err="1" smtClean="0">
                <a:sym typeface="Wingdings" panose="05000000000000000000" pitchFamily="2" charset="2"/>
              </a:rPr>
              <a:t>GSHHS_shp</a:t>
            </a:r>
            <a:r>
              <a:rPr lang="en-US" altLang="zh-TW" dirty="0" smtClean="0">
                <a:sym typeface="Wingdings" panose="05000000000000000000" pitchFamily="2" charset="2"/>
              </a:rPr>
              <a:t>  f  GSHHS_f_L1.shp </a:t>
            </a:r>
            <a:endParaRPr lang="en-US" altLang="zh-TW" dirty="0" smtClean="0"/>
          </a:p>
          <a:p>
            <a:endParaRPr lang="en-US" altLang="zh-TW"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27</a:t>
            </a:fld>
            <a:endParaRPr lang="zh-TW" altLang="en-US"/>
          </a:p>
        </p:txBody>
      </p:sp>
      <p:sp>
        <p:nvSpPr>
          <p:cNvPr id="5" name="文字方塊 4"/>
          <p:cNvSpPr txBox="1"/>
          <p:nvPr/>
        </p:nvSpPr>
        <p:spPr>
          <a:xfrm>
            <a:off x="3059832" y="6237312"/>
            <a:ext cx="2376264" cy="369332"/>
          </a:xfrm>
          <a:prstGeom prst="rect">
            <a:avLst/>
          </a:prstGeom>
          <a:noFill/>
        </p:spPr>
        <p:txBody>
          <a:bodyPr wrap="square" rtlCol="0">
            <a:spAutoFit/>
          </a:bodyPr>
          <a:lstStyle/>
          <a:p>
            <a:r>
              <a:rPr lang="en-US" altLang="zh-TW" dirty="0" smtClean="0"/>
              <a:t>DEMO: 10 mins</a:t>
            </a:r>
            <a:endParaRPr lang="zh-TW" altLang="en-US" dirty="0"/>
          </a:p>
        </p:txBody>
      </p:sp>
    </p:spTree>
    <p:extLst>
      <p:ext uri="{BB962C8B-B14F-4D97-AF65-F5344CB8AC3E}">
        <p14:creationId xmlns:p14="http://schemas.microsoft.com/office/powerpoint/2010/main" val="2343546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DEMO: 10 </a:t>
            </a:r>
            <a:r>
              <a:rPr lang="en-US" altLang="zh-TW" dirty="0" smtClean="0"/>
              <a:t>mins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28</a:t>
            </a:fld>
            <a:endParaRPr lang="zh-TW" altLang="en-US"/>
          </a:p>
        </p:txBody>
      </p:sp>
      <p:pic>
        <p:nvPicPr>
          <p:cNvPr id="111618"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484784"/>
            <a:ext cx="7873504" cy="5184436"/>
          </a:xfrm>
          <a:prstGeom prst="rect">
            <a:avLst/>
          </a:prstGeom>
          <a:noFill/>
          <a:extLst>
            <a:ext uri="{909E8E84-426E-40DD-AFC4-6F175D3DCCD1}">
              <a14:hiddenFill xmlns:a14="http://schemas.microsoft.com/office/drawing/2010/main">
                <a:solidFill>
                  <a:srgbClr val="FFFFFF"/>
                </a:solidFill>
              </a14:hiddenFill>
            </a:ext>
          </a:extLst>
        </p:spPr>
      </p:pic>
      <p:sp>
        <p:nvSpPr>
          <p:cNvPr id="6" name="向左箭號 5"/>
          <p:cNvSpPr/>
          <p:nvPr/>
        </p:nvSpPr>
        <p:spPr>
          <a:xfrm rot="2990304">
            <a:off x="547347" y="2214114"/>
            <a:ext cx="576064" cy="288032"/>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1619" name="Picture 3" descr="D:\擷取.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5088" y="2671135"/>
            <a:ext cx="3933825" cy="2876550"/>
          </a:xfrm>
          <a:prstGeom prst="rect">
            <a:avLst/>
          </a:prstGeom>
          <a:noFill/>
          <a:extLst>
            <a:ext uri="{909E8E84-426E-40DD-AFC4-6F175D3DCCD1}">
              <a14:hiddenFill xmlns:a14="http://schemas.microsoft.com/office/drawing/2010/main">
                <a:solidFill>
                  <a:srgbClr val="FFFFFF"/>
                </a:solidFill>
              </a14:hiddenFill>
            </a:ext>
          </a:extLst>
        </p:spPr>
      </p:pic>
      <p:sp>
        <p:nvSpPr>
          <p:cNvPr id="10" name="向左箭號 9"/>
          <p:cNvSpPr/>
          <p:nvPr/>
        </p:nvSpPr>
        <p:spPr>
          <a:xfrm rot="2990304">
            <a:off x="3571683" y="5090665"/>
            <a:ext cx="576064" cy="288032"/>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85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pPr/>
              <a:t>29</a:t>
            </a:fld>
            <a:endParaRPr lang="zh-TW" altLang="en-US"/>
          </a:p>
        </p:txBody>
      </p:sp>
      <p:pic>
        <p:nvPicPr>
          <p:cNvPr id="112642"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1" y="1052736"/>
            <a:ext cx="8049963" cy="5616624"/>
          </a:xfrm>
          <a:prstGeom prst="rect">
            <a:avLst/>
          </a:prstGeom>
          <a:noFill/>
          <a:extLst>
            <a:ext uri="{909E8E84-426E-40DD-AFC4-6F175D3DCCD1}">
              <a14:hiddenFill xmlns:a14="http://schemas.microsoft.com/office/drawing/2010/main">
                <a:solidFill>
                  <a:srgbClr val="FFFFFF"/>
                </a:solidFill>
              </a14:hiddenFill>
            </a:ext>
          </a:extLst>
        </p:spPr>
      </p:pic>
      <p:sp>
        <p:nvSpPr>
          <p:cNvPr id="6" name="向左箭號 5"/>
          <p:cNvSpPr/>
          <p:nvPr/>
        </p:nvSpPr>
        <p:spPr>
          <a:xfrm rot="2990304">
            <a:off x="403331" y="1725781"/>
            <a:ext cx="576064" cy="288032"/>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027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Comparison, links and sources</a:t>
            </a:r>
            <a:endParaRPr lang="zh-TW" altLang="en-US" dirty="0"/>
          </a:p>
        </p:txBody>
      </p:sp>
      <p:sp>
        <p:nvSpPr>
          <p:cNvPr id="3" name="內容版面配置區 2"/>
          <p:cNvSpPr>
            <a:spLocks noGrp="1"/>
          </p:cNvSpPr>
          <p:nvPr>
            <p:ph idx="1"/>
          </p:nvPr>
        </p:nvSpPr>
        <p:spPr>
          <a:xfrm>
            <a:off x="0" y="1600200"/>
            <a:ext cx="9144000" cy="5069160"/>
          </a:xfrm>
        </p:spPr>
        <p:txBody>
          <a:bodyPr>
            <a:normAutofit fontScale="47500" lnSpcReduction="20000"/>
          </a:bodyPr>
          <a:lstStyle/>
          <a:p>
            <a:pPr marL="514350" indent="-514350">
              <a:buFont typeface="+mj-lt"/>
              <a:buAutoNum type="arabicPeriod"/>
            </a:pPr>
            <a:r>
              <a:rPr lang="en-US" altLang="zh-TW" u="sng" dirty="0">
                <a:hlinkClick r:id="rId2"/>
              </a:rPr>
              <a:t>https://</a:t>
            </a:r>
            <a:r>
              <a:rPr lang="en-US" altLang="zh-TW" u="sng" dirty="0" smtClean="0">
                <a:hlinkClick r:id="rId2"/>
              </a:rPr>
              <a:t>www.researchgate.net/figure/Temperature-and-salinity-section-from-75-02-N-33-30-E-Central-Bank-to-72-29-N_fig9_258540655</a:t>
            </a:r>
            <a:endParaRPr lang="en-US" altLang="zh-TW" u="sng" dirty="0" smtClean="0"/>
          </a:p>
          <a:p>
            <a:pPr marL="514350" indent="-514350">
              <a:buFont typeface="+mj-lt"/>
              <a:buAutoNum type="arabicPeriod"/>
            </a:pPr>
            <a:r>
              <a:rPr lang="en-US" altLang="zh-TW" u="sng" dirty="0" smtClean="0">
                <a:solidFill>
                  <a:srgbClr val="FF0000"/>
                </a:solidFill>
                <a:hlinkClick r:id="rId3"/>
              </a:rPr>
              <a:t>https</a:t>
            </a:r>
            <a:r>
              <a:rPr lang="en-US" altLang="zh-TW" u="sng" dirty="0">
                <a:solidFill>
                  <a:srgbClr val="FF0000"/>
                </a:solidFill>
                <a:hlinkClick r:id="rId3"/>
              </a:rPr>
              <a:t>://divediscover.whoi.edu/history-of-oceanography</a:t>
            </a:r>
            <a:r>
              <a:rPr lang="en-US" altLang="zh-TW" u="sng" dirty="0" smtClean="0">
                <a:solidFill>
                  <a:srgbClr val="FF0000"/>
                </a:solidFill>
                <a:hlinkClick r:id="rId3"/>
              </a:rPr>
              <a:t>/</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4"/>
              </a:rPr>
              <a:t>http://</a:t>
            </a:r>
            <a:r>
              <a:rPr lang="en-US" altLang="zh-TW" u="sng" dirty="0" smtClean="0">
                <a:solidFill>
                  <a:srgbClr val="FF0000"/>
                </a:solidFill>
                <a:hlinkClick r:id="rId4"/>
              </a:rPr>
              <a:t>w3.oc.ntu.edu.tw/chap6/chap6.htm</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5"/>
              </a:rPr>
              <a:t>https://drive.google.com/file/d/1WvyJJuf-QYL537e_y5GmvZ6t_Sy_z-N_/</a:t>
            </a:r>
            <a:r>
              <a:rPr lang="en-US" altLang="zh-TW" u="sng" dirty="0" smtClean="0">
                <a:solidFill>
                  <a:srgbClr val="FF0000"/>
                </a:solidFill>
                <a:hlinkClick r:id="rId5"/>
              </a:rPr>
              <a:t>view?usp=sharing</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6"/>
              </a:rPr>
              <a:t>https://oceanobservatories.org/2011/06/ctd-101</a:t>
            </a:r>
            <a:r>
              <a:rPr lang="en-US" altLang="zh-TW" u="sng" dirty="0" smtClean="0">
                <a:solidFill>
                  <a:srgbClr val="FF0000"/>
                </a:solidFill>
                <a:hlinkClick r:id="rId6"/>
              </a:rPr>
              <a:t>/</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7"/>
              </a:rPr>
              <a:t>https://www.whoi.edu/press-room/obituary/neil-brown</a:t>
            </a:r>
            <a:r>
              <a:rPr lang="en-US" altLang="zh-TW" u="sng" dirty="0" smtClean="0">
                <a:solidFill>
                  <a:srgbClr val="FF0000"/>
                </a:solidFill>
                <a:hlinkClick r:id="rId7"/>
              </a:rPr>
              <a:t>/</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8"/>
              </a:rPr>
              <a:t>https://</a:t>
            </a:r>
            <a:r>
              <a:rPr lang="en-US" altLang="zh-TW" u="sng" dirty="0" smtClean="0">
                <a:solidFill>
                  <a:srgbClr val="FF0000"/>
                </a:solidFill>
                <a:hlinkClick r:id="rId8"/>
              </a:rPr>
              <a:t>www.researchgate.net/publication/276849288_A_brief_history_of_Physical_Oceanography_In_Ocean_Digest_Quarterly_Newsletter_of_Ocean_Society_of_IndiaISSN2394-1928_042015_Volume_228-12</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9"/>
              </a:rPr>
              <a:t>https://</a:t>
            </a:r>
            <a:r>
              <a:rPr lang="en-US" altLang="zh-TW" u="sng" dirty="0" smtClean="0">
                <a:solidFill>
                  <a:srgbClr val="FF0000"/>
                </a:solidFill>
                <a:hlinkClick r:id="rId9"/>
              </a:rPr>
              <a:t>www.sciencedirect.com/topics/earth-and-planetary-sciences/physical-oceanography</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10"/>
              </a:rPr>
              <a:t>https://</a:t>
            </a:r>
            <a:r>
              <a:rPr lang="en-US" altLang="zh-TW" u="sng" dirty="0" smtClean="0">
                <a:solidFill>
                  <a:srgbClr val="FF0000"/>
                </a:solidFill>
                <a:hlinkClick r:id="rId10"/>
              </a:rPr>
              <a:t>www.uv.es/hegigui/Kasper/por%20Robert%20H%20Stewart.pdf</a:t>
            </a:r>
            <a:endParaRPr lang="zh-TW" altLang="zh-TW" dirty="0">
              <a:solidFill>
                <a:srgbClr val="FF0000"/>
              </a:solidFill>
            </a:endParaRPr>
          </a:p>
          <a:p>
            <a:pPr marL="514350" indent="-514350">
              <a:buFont typeface="+mj-lt"/>
              <a:buAutoNum type="arabicPeriod"/>
            </a:pPr>
            <a:r>
              <a:rPr lang="en-US" altLang="zh-TW" u="sng" dirty="0">
                <a:solidFill>
                  <a:srgbClr val="FF0000"/>
                </a:solidFill>
                <a:hlinkClick r:id="rId11"/>
              </a:rPr>
              <a:t>https://books.google.com.tw/books?id=UYk7UE6Cov8C&amp;pg=PA119&amp;lpg=PA119&amp;dq=the+first+t-s+diagram+in+the+world&amp;source=bl&amp;ots=VKLpsztL0G&amp;sig=ACfU3U1DG5qTivjyUOoLoNOJnzR5YGrJKA&amp;hl=zh-TW&amp;sa=X&amp;ved=2ahUKEwjksrqk8bDoAhWO-2EKHa7-AicQ6AEwAHoECAQQAQ#v=onepage&amp;q=station&amp;f=false</a:t>
            </a:r>
            <a:endParaRPr lang="zh-TW" altLang="zh-TW" dirty="0">
              <a:solidFill>
                <a:srgbClr val="FF0000"/>
              </a:solidFill>
            </a:endParaRPr>
          </a:p>
          <a:p>
            <a:pPr marL="514350" indent="-514350">
              <a:buFont typeface="+mj-lt"/>
              <a:buAutoNum type="arabicPeriod"/>
            </a:pPr>
            <a:r>
              <a:rPr lang="en-US" altLang="zh-TW" u="sng" dirty="0">
                <a:solidFill>
                  <a:srgbClr val="00B0F0"/>
                </a:solidFill>
                <a:hlinkClick r:id="rId12"/>
              </a:rPr>
              <a:t>https://</a:t>
            </a:r>
            <a:r>
              <a:rPr lang="en-US" altLang="zh-TW" u="sng" dirty="0" smtClean="0">
                <a:solidFill>
                  <a:srgbClr val="00B0F0"/>
                </a:solidFill>
                <a:hlinkClick r:id="rId12"/>
              </a:rPr>
              <a:t>publishing.cdlib.org/ucpressebooks/view?docId=kt167nb66r&amp;chunk.id=d3_8_ch04&amp;toc.id=ch04&amp;toc.depth=1&amp;brand=eschol&amp;anchor.id=p142#X</a:t>
            </a:r>
            <a:endParaRPr lang="en-US" altLang="zh-TW" u="sng" dirty="0" smtClean="0">
              <a:solidFill>
                <a:srgbClr val="00B0F0"/>
              </a:solidFill>
            </a:endParaRPr>
          </a:p>
          <a:p>
            <a:pPr marL="514350" indent="-514350">
              <a:buFont typeface="+mj-lt"/>
              <a:buAutoNum type="arabicPeriod"/>
            </a:pPr>
            <a:r>
              <a:rPr lang="en-US" altLang="zh-TW" u="sng" dirty="0">
                <a:solidFill>
                  <a:srgbClr val="00B0F0"/>
                </a:solidFill>
                <a:hlinkClick r:id="rId13"/>
              </a:rPr>
              <a:t>https://</a:t>
            </a:r>
            <a:r>
              <a:rPr lang="en-US" altLang="zh-TW" u="sng" dirty="0" smtClean="0">
                <a:solidFill>
                  <a:srgbClr val="00B0F0"/>
                </a:solidFill>
                <a:hlinkClick r:id="rId13"/>
              </a:rPr>
              <a:t>www.uib.no/gfi/54201/bj%C3%B8rn-helland-hansen</a:t>
            </a:r>
            <a:endParaRPr lang="en-US" altLang="zh-TW" u="sng" dirty="0" smtClean="0">
              <a:solidFill>
                <a:srgbClr val="00B0F0"/>
              </a:solidFill>
            </a:endParaRPr>
          </a:p>
          <a:p>
            <a:pPr marL="514350" indent="-514350">
              <a:buFont typeface="+mj-lt"/>
              <a:buAutoNum type="arabicPeriod"/>
            </a:pPr>
            <a:r>
              <a:rPr lang="en-US" altLang="zh-TW" u="sng" dirty="0">
                <a:solidFill>
                  <a:srgbClr val="00B0F0"/>
                </a:solidFill>
                <a:hlinkClick r:id="rId14"/>
              </a:rPr>
              <a:t>https://</a:t>
            </a:r>
            <a:r>
              <a:rPr lang="en-US" altLang="zh-TW" u="sng" dirty="0" smtClean="0">
                <a:solidFill>
                  <a:srgbClr val="00B0F0"/>
                </a:solidFill>
                <a:hlinkClick r:id="rId14"/>
              </a:rPr>
              <a:t>digital.csic.es/bitstream/10261/167861/1/Water_masses_upper_middle.pdf</a:t>
            </a:r>
            <a:endParaRPr lang="en-US" altLang="zh-TW" u="sng" dirty="0" smtClean="0">
              <a:solidFill>
                <a:srgbClr val="00B0F0"/>
              </a:solidFill>
            </a:endParaRPr>
          </a:p>
          <a:p>
            <a:pPr marL="514350" indent="-514350">
              <a:buFont typeface="+mj-lt"/>
              <a:buAutoNum type="arabicPeriod"/>
            </a:pPr>
            <a:r>
              <a:rPr lang="en-US" altLang="zh-TW" u="sng" dirty="0">
                <a:solidFill>
                  <a:srgbClr val="7030A0"/>
                </a:solidFill>
                <a:hlinkClick r:id="rId15"/>
              </a:rPr>
              <a:t>http://w3.oc.ntu.edu.tw/chap4/chap4s3.htm</a:t>
            </a:r>
            <a:endParaRPr lang="zh-TW" altLang="zh-TW" dirty="0">
              <a:solidFill>
                <a:srgbClr val="7030A0"/>
              </a:solidFill>
            </a:endParaRPr>
          </a:p>
          <a:p>
            <a:pPr marL="514350" indent="-514350">
              <a:buFont typeface="+mj-lt"/>
              <a:buAutoNum type="arabicPeriod"/>
            </a:pPr>
            <a:endParaRPr lang="zh-TW" altLang="zh-TW" dirty="0"/>
          </a:p>
          <a:p>
            <a:pPr marL="514350" indent="-514350">
              <a:buFont typeface="+mj-lt"/>
              <a:buAutoNum type="arabicPeriod"/>
            </a:pP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a:t>
            </a:fld>
            <a:endParaRPr lang="zh-TW" altLang="en-US" dirty="0"/>
          </a:p>
        </p:txBody>
      </p:sp>
    </p:spTree>
    <p:extLst>
      <p:ext uri="{BB962C8B-B14F-4D97-AF65-F5344CB8AC3E}">
        <p14:creationId xmlns:p14="http://schemas.microsoft.com/office/powerpoint/2010/main" val="3305072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73DA0BB7-265A-403C-9275-D587AB510EDC}" type="slidenum">
              <a:rPr lang="zh-TW" altLang="en-US" smtClean="0"/>
              <a:pPr/>
              <a:t>30</a:t>
            </a:fld>
            <a:endParaRPr lang="zh-TW" altLang="en-US"/>
          </a:p>
        </p:txBody>
      </p:sp>
      <p:pic>
        <p:nvPicPr>
          <p:cNvPr id="3"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1" y="1052736"/>
            <a:ext cx="8049963" cy="56166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擷取.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2060848"/>
            <a:ext cx="2733675" cy="3914775"/>
          </a:xfrm>
          <a:prstGeom prst="rect">
            <a:avLst/>
          </a:prstGeom>
          <a:noFill/>
          <a:extLst>
            <a:ext uri="{909E8E84-426E-40DD-AFC4-6F175D3DCCD1}">
              <a14:hiddenFill xmlns:a14="http://schemas.microsoft.com/office/drawing/2010/main">
                <a:solidFill>
                  <a:srgbClr val="FFFFFF"/>
                </a:solidFill>
              </a14:hiddenFill>
            </a:ext>
          </a:extLst>
        </p:spPr>
      </p:pic>
      <p:sp>
        <p:nvSpPr>
          <p:cNvPr id="5" name="向左箭號 4"/>
          <p:cNvSpPr/>
          <p:nvPr/>
        </p:nvSpPr>
        <p:spPr>
          <a:xfrm rot="2990304">
            <a:off x="3211642" y="2805900"/>
            <a:ext cx="576064" cy="288032"/>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845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Where to get the coastline </a:t>
            </a:r>
            <a:br>
              <a:rPr lang="en-US" altLang="zh-TW" dirty="0"/>
            </a:br>
            <a:r>
              <a:rPr lang="en-US" altLang="zh-TW" dirty="0"/>
              <a:t>(keywords: </a:t>
            </a:r>
            <a:r>
              <a:rPr lang="en-US" altLang="zh-TW" dirty="0" smtClean="0"/>
              <a:t>Coastline/</a:t>
            </a:r>
            <a:r>
              <a:rPr lang="en-US" altLang="zh-TW" dirty="0" err="1" smtClean="0"/>
              <a:t>Etopo</a:t>
            </a:r>
            <a:r>
              <a:rPr lang="en-US" altLang="zh-TW" dirty="0" smtClean="0"/>
              <a:t> </a:t>
            </a:r>
            <a:r>
              <a:rPr lang="en-US" altLang="zh-TW" dirty="0"/>
              <a:t>Resources)</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Coastline: </a:t>
            </a:r>
            <a:r>
              <a:rPr lang="en-US" altLang="zh-TW" dirty="0" smtClean="0">
                <a:hlinkClick r:id="rId2"/>
              </a:rPr>
              <a:t>http</a:t>
            </a:r>
            <a:r>
              <a:rPr lang="en-US" altLang="zh-TW" dirty="0">
                <a:hlinkClick r:id="rId2"/>
              </a:rPr>
              <a:t>://</a:t>
            </a:r>
            <a:r>
              <a:rPr lang="en-US" altLang="zh-TW" dirty="0" smtClean="0">
                <a:hlinkClick r:id="rId2"/>
              </a:rPr>
              <a:t>www.soest.hawaii.edu/pwessel/gshhg/index.html</a:t>
            </a:r>
            <a:endParaRPr lang="en-US" altLang="zh-TW" dirty="0" smtClean="0"/>
          </a:p>
          <a:p>
            <a:r>
              <a:rPr lang="en-US" altLang="zh-TW" dirty="0">
                <a:hlinkClick r:id="rId3"/>
              </a:rPr>
              <a:t>https://</a:t>
            </a:r>
            <a:r>
              <a:rPr lang="en-US" altLang="zh-TW" dirty="0" smtClean="0">
                <a:hlinkClick r:id="rId3"/>
              </a:rPr>
              <a:t>www.ngdc.noaa.gov/mgg/shorelines/gshhs.html</a:t>
            </a:r>
            <a:endParaRPr lang="en-US" altLang="zh-TW" dirty="0" smtClean="0"/>
          </a:p>
          <a:p>
            <a:endParaRPr lang="en-US" altLang="zh-TW" dirty="0"/>
          </a:p>
          <a:p>
            <a:r>
              <a:rPr lang="en-US" altLang="zh-TW" dirty="0" smtClean="0"/>
              <a:t>Topo: </a:t>
            </a:r>
            <a:r>
              <a:rPr lang="en-US" altLang="zh-TW" dirty="0">
                <a:hlinkClick r:id="rId4"/>
              </a:rPr>
              <a:t>https://maps.ngdc.noaa.gov/viewers/wcs-client</a:t>
            </a:r>
            <a:r>
              <a:rPr lang="en-US" altLang="zh-TW" dirty="0" smtClean="0">
                <a:hlinkClick r:id="rId4"/>
              </a:rPr>
              <a:t>/</a:t>
            </a:r>
            <a:r>
              <a:rPr lang="en-US" altLang="zh-TW" dirty="0" smtClean="0"/>
              <a:t> (demonstrate 5 mins)</a:t>
            </a:r>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a:p>
        </p:txBody>
      </p:sp>
    </p:spTree>
    <p:extLst>
      <p:ext uri="{BB962C8B-B14F-4D97-AF65-F5344CB8AC3E}">
        <p14:creationId xmlns:p14="http://schemas.microsoft.com/office/powerpoint/2010/main" val="4008973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Drifter data</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32</a:t>
            </a:fld>
            <a:endParaRPr lang="zh-TW" altLang="en-US"/>
          </a:p>
        </p:txBody>
      </p:sp>
    </p:spTree>
    <p:extLst>
      <p:ext uri="{BB962C8B-B14F-4D97-AF65-F5344CB8AC3E}">
        <p14:creationId xmlns:p14="http://schemas.microsoft.com/office/powerpoint/2010/main" val="2653505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Drifter data</a:t>
            </a:r>
            <a:r>
              <a:rPr lang="en-US" altLang="zh-TW" dirty="0"/>
              <a:t/>
            </a:r>
            <a:br>
              <a:rPr lang="en-US" altLang="zh-TW" dirty="0"/>
            </a:br>
            <a:r>
              <a:rPr lang="en-US" altLang="zh-TW" dirty="0" smtClean="0"/>
              <a:t>(</a:t>
            </a:r>
            <a:r>
              <a:rPr lang="en-US" altLang="zh-TW" dirty="0" err="1" smtClean="0"/>
              <a:t>coriolis</a:t>
            </a:r>
            <a:r>
              <a:rPr lang="en-US" altLang="zh-TW" dirty="0" smtClean="0"/>
              <a:t>)</a:t>
            </a:r>
            <a:endParaRPr lang="zh-TW" altLang="en-US" dirty="0"/>
          </a:p>
        </p:txBody>
      </p:sp>
      <p:sp>
        <p:nvSpPr>
          <p:cNvPr id="3" name="內容版面配置區 2"/>
          <p:cNvSpPr>
            <a:spLocks noGrp="1"/>
          </p:cNvSpPr>
          <p:nvPr>
            <p:ph idx="1"/>
          </p:nvPr>
        </p:nvSpPr>
        <p:spPr>
          <a:xfrm>
            <a:off x="467544" y="1484784"/>
            <a:ext cx="8229600" cy="4525963"/>
          </a:xfrm>
        </p:spPr>
        <p:txBody>
          <a:bodyPr/>
          <a:lstStyle/>
          <a:p>
            <a:r>
              <a:rPr lang="en-US" altLang="zh-TW" dirty="0">
                <a:hlinkClick r:id="rId2"/>
              </a:rPr>
              <a:t>http://</a:t>
            </a:r>
            <a:r>
              <a:rPr lang="en-US" altLang="zh-TW" dirty="0" smtClean="0">
                <a:hlinkClick r:id="rId2"/>
              </a:rPr>
              <a:t>www.coriolis.eu.org/Data-Products/Data-Delivery/Data-selection</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33</a:t>
            </a:fld>
            <a:endParaRPr lang="zh-TW" altLang="en-US"/>
          </a:p>
        </p:txBody>
      </p:sp>
      <p:pic>
        <p:nvPicPr>
          <p:cNvPr id="106498" name="Picture 2" descr="D:\擷取.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99" y="2708920"/>
            <a:ext cx="6262139"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547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Homework 4</a:t>
            </a:r>
            <a:endParaRPr lang="zh-TW" altLang="en-US" dirty="0"/>
          </a:p>
        </p:txBody>
      </p:sp>
      <p:sp>
        <p:nvSpPr>
          <p:cNvPr id="3" name="內容版面配置區 2"/>
          <p:cNvSpPr>
            <a:spLocks noGrp="1"/>
          </p:cNvSpPr>
          <p:nvPr>
            <p:ph idx="1"/>
          </p:nvPr>
        </p:nvSpPr>
        <p:spPr/>
        <p:txBody>
          <a:bodyPr/>
          <a:lstStyle/>
          <a:p>
            <a:r>
              <a:rPr lang="en-US" altLang="zh-TW" dirty="0" smtClean="0"/>
              <a:t>Plot a map to show the Taiwan coastline</a:t>
            </a:r>
          </a:p>
          <a:p>
            <a:r>
              <a:rPr lang="en-US" altLang="zh-TW" dirty="0"/>
              <a:t>Superimpose </a:t>
            </a:r>
            <a:r>
              <a:rPr lang="en-US" altLang="zh-TW" dirty="0">
                <a:solidFill>
                  <a:srgbClr val="FF0000"/>
                </a:solidFill>
              </a:rPr>
              <a:t>two</a:t>
            </a:r>
            <a:r>
              <a:rPr lang="en-US" altLang="zh-TW" dirty="0"/>
              <a:t> drifter trajectories near to Taiwan (within </a:t>
            </a:r>
            <a:r>
              <a:rPr lang="en-US" altLang="zh-TW" dirty="0" smtClean="0"/>
              <a:t>about 500 </a:t>
            </a:r>
            <a:r>
              <a:rPr lang="en-US" altLang="zh-TW" dirty="0"/>
              <a:t>km) on the map.</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34</a:t>
            </a:fld>
            <a:endParaRPr lang="zh-TW" altLang="en-US"/>
          </a:p>
        </p:txBody>
      </p:sp>
    </p:spTree>
    <p:extLst>
      <p:ext uri="{BB962C8B-B14F-4D97-AF65-F5344CB8AC3E}">
        <p14:creationId xmlns:p14="http://schemas.microsoft.com/office/powerpoint/2010/main" val="983623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Sources of in-situ observation</a:t>
            </a:r>
            <a:endParaRPr lang="zh-TW" altLang="en-US" dirty="0"/>
          </a:p>
        </p:txBody>
      </p:sp>
      <p:sp>
        <p:nvSpPr>
          <p:cNvPr id="3" name="內容版面配置區 2"/>
          <p:cNvSpPr>
            <a:spLocks noGrp="1"/>
          </p:cNvSpPr>
          <p:nvPr>
            <p:ph idx="1"/>
          </p:nvPr>
        </p:nvSpPr>
        <p:spPr/>
        <p:txBody>
          <a:bodyPr/>
          <a:lstStyle/>
          <a:p>
            <a:r>
              <a:rPr lang="en-US" altLang="zh-TW" dirty="0"/>
              <a:t>Climatological </a:t>
            </a:r>
            <a:r>
              <a:rPr lang="en-US" altLang="zh-TW" dirty="0" smtClean="0"/>
              <a:t>data of Temperature and Salinity </a:t>
            </a:r>
            <a:r>
              <a:rPr lang="en-US" altLang="zh-TW" dirty="0"/>
              <a:t>(with depth, </a:t>
            </a:r>
            <a:r>
              <a:rPr lang="en-US" altLang="zh-TW" dirty="0" smtClean="0"/>
              <a:t>grids)</a:t>
            </a:r>
          </a:p>
          <a:p>
            <a:r>
              <a:rPr lang="en-US" altLang="zh-TW" dirty="0" smtClean="0"/>
              <a:t>Mooring stations (with depth, fixed locations)</a:t>
            </a:r>
          </a:p>
          <a:p>
            <a:r>
              <a:rPr lang="en-US" altLang="zh-TW" dirty="0" smtClean="0"/>
              <a:t>CTD, XBT, Argo floats (with depth, non-fixed locations)</a:t>
            </a:r>
          </a:p>
          <a:p>
            <a:r>
              <a:rPr lang="en-US" altLang="zh-TW" dirty="0" smtClean="0"/>
              <a:t>Mixed-layer depth</a:t>
            </a:r>
          </a:p>
          <a:p>
            <a:r>
              <a:rPr lang="en-US" altLang="zh-TW" dirty="0" smtClean="0"/>
              <a:t>Argos drifters (Done previously)</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35</a:t>
            </a:fld>
            <a:endParaRPr lang="zh-TW" altLang="en-US"/>
          </a:p>
        </p:txBody>
      </p:sp>
    </p:spTree>
    <p:extLst>
      <p:ext uri="{BB962C8B-B14F-4D97-AF65-F5344CB8AC3E}">
        <p14:creationId xmlns:p14="http://schemas.microsoft.com/office/powerpoint/2010/main" val="1583250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Climatological </a:t>
            </a:r>
            <a:r>
              <a:rPr lang="en-US" altLang="zh-TW" dirty="0"/>
              <a:t>data of </a:t>
            </a:r>
            <a:r>
              <a:rPr lang="en-US" altLang="zh-TW" dirty="0" smtClean="0"/>
              <a:t/>
            </a:r>
            <a:br>
              <a:rPr lang="en-US" altLang="zh-TW" dirty="0" smtClean="0"/>
            </a:br>
            <a:r>
              <a:rPr lang="en-US" altLang="zh-TW" dirty="0" smtClean="0"/>
              <a:t>Temperature </a:t>
            </a:r>
            <a:r>
              <a:rPr lang="en-US" altLang="zh-TW" dirty="0"/>
              <a:t>and </a:t>
            </a:r>
            <a:r>
              <a:rPr lang="en-US" altLang="zh-TW" dirty="0" smtClean="0"/>
              <a:t>Salinity </a:t>
            </a:r>
            <a:br>
              <a:rPr lang="en-US" altLang="zh-TW" dirty="0" smtClean="0"/>
            </a:br>
            <a:r>
              <a:rPr lang="en-US" altLang="zh-TW" dirty="0" smtClean="0"/>
              <a:t>(Keywords: </a:t>
            </a:r>
            <a:r>
              <a:rPr lang="en-US" altLang="zh-TW" dirty="0" smtClean="0"/>
              <a:t>WOA18)</a:t>
            </a:r>
            <a:endParaRPr lang="zh-TW" altLang="en-US" dirty="0"/>
          </a:p>
        </p:txBody>
      </p:sp>
      <p:sp>
        <p:nvSpPr>
          <p:cNvPr id="3" name="內容版面配置區 2"/>
          <p:cNvSpPr>
            <a:spLocks noGrp="1"/>
          </p:cNvSpPr>
          <p:nvPr>
            <p:ph idx="1"/>
          </p:nvPr>
        </p:nvSpPr>
        <p:spPr>
          <a:xfrm>
            <a:off x="467544" y="1916832"/>
            <a:ext cx="8229600" cy="4525963"/>
          </a:xfrm>
        </p:spPr>
        <p:txBody>
          <a:bodyPr/>
          <a:lstStyle/>
          <a:p>
            <a:r>
              <a:rPr lang="en-US" altLang="zh-TW" dirty="0"/>
              <a:t>WORLD OCEAN </a:t>
            </a:r>
            <a:r>
              <a:rPr lang="en-US" altLang="zh-TW" dirty="0" smtClean="0"/>
              <a:t>ATLAS</a:t>
            </a:r>
          </a:p>
          <a:p>
            <a:r>
              <a:rPr lang="en-US" altLang="zh-TW" dirty="0">
                <a:hlinkClick r:id="rId2"/>
              </a:rPr>
              <a:t>https://www.nodc.noaa.gov/OC5/woa13</a:t>
            </a:r>
            <a:r>
              <a:rPr lang="en-US" altLang="zh-TW" dirty="0" smtClean="0">
                <a:hlinkClick r:id="rId2"/>
              </a:rPr>
              <a:t>/</a:t>
            </a:r>
            <a:endParaRPr lang="en-US" altLang="zh-TW" dirty="0" smtClean="0"/>
          </a:p>
          <a:p>
            <a:r>
              <a:rPr lang="en-US" altLang="zh-TW" dirty="0" smtClean="0"/>
              <a:t>Demonstrate (10 mins)</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36</a:t>
            </a:fld>
            <a:endParaRPr lang="zh-TW" altLang="en-US"/>
          </a:p>
        </p:txBody>
      </p:sp>
    </p:spTree>
    <p:extLst>
      <p:ext uri="{BB962C8B-B14F-4D97-AF65-F5344CB8AC3E}">
        <p14:creationId xmlns:p14="http://schemas.microsoft.com/office/powerpoint/2010/main" val="4203393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Homework 4</a:t>
            </a:r>
            <a:br>
              <a:rPr lang="en-US" altLang="zh-TW" dirty="0" smtClean="0"/>
            </a:br>
            <a:r>
              <a:rPr lang="en-US" altLang="zh-TW" dirty="0" smtClean="0"/>
              <a:t>(due date:2019/04/10)</a:t>
            </a:r>
            <a:endParaRPr lang="zh-TW" altLang="en-US" dirty="0"/>
          </a:p>
        </p:txBody>
      </p:sp>
      <p:sp>
        <p:nvSpPr>
          <p:cNvPr id="3" name="內容版面配置區 2"/>
          <p:cNvSpPr>
            <a:spLocks noGrp="1"/>
          </p:cNvSpPr>
          <p:nvPr>
            <p:ph idx="1"/>
          </p:nvPr>
        </p:nvSpPr>
        <p:spPr>
          <a:xfrm>
            <a:off x="457200" y="1600200"/>
            <a:ext cx="8229600" cy="5257800"/>
          </a:xfrm>
        </p:spPr>
        <p:txBody>
          <a:bodyPr>
            <a:normAutofit fontScale="92500" lnSpcReduction="10000"/>
          </a:bodyPr>
          <a:lstStyle/>
          <a:p>
            <a:r>
              <a:rPr lang="en-US" altLang="zh-TW" dirty="0"/>
              <a:t>Plot a map to show the Taiwan coastline</a:t>
            </a:r>
          </a:p>
          <a:p>
            <a:r>
              <a:rPr lang="en-US" altLang="zh-TW" dirty="0"/>
              <a:t>Superimpose </a:t>
            </a:r>
            <a:r>
              <a:rPr lang="en-US" altLang="zh-TW" dirty="0" smtClean="0">
                <a:solidFill>
                  <a:srgbClr val="FF0000"/>
                </a:solidFill>
              </a:rPr>
              <a:t>two</a:t>
            </a:r>
            <a:r>
              <a:rPr lang="en-US" altLang="zh-TW" dirty="0" smtClean="0"/>
              <a:t> </a:t>
            </a:r>
            <a:r>
              <a:rPr lang="en-US" altLang="zh-TW" dirty="0"/>
              <a:t>drifter </a:t>
            </a:r>
            <a:r>
              <a:rPr lang="en-US" altLang="zh-TW" dirty="0" smtClean="0"/>
              <a:t>trajectories </a:t>
            </a:r>
            <a:r>
              <a:rPr lang="en-US" altLang="zh-TW" dirty="0"/>
              <a:t>near to Taiwan (within 500 km) on the map.</a:t>
            </a:r>
          </a:p>
          <a:p>
            <a:r>
              <a:rPr lang="en-US" altLang="zh-TW" dirty="0" smtClean="0">
                <a:solidFill>
                  <a:srgbClr val="FF0000"/>
                </a:solidFill>
              </a:rPr>
              <a:t>Compare the ocean temperature (at any depth) before 1965 and after 2004. Describe the differences you see. </a:t>
            </a:r>
          </a:p>
          <a:p>
            <a:endParaRPr lang="en-US" altLang="zh-TW" dirty="0">
              <a:solidFill>
                <a:srgbClr val="FF0000"/>
              </a:solidFill>
            </a:endParaRPr>
          </a:p>
          <a:p>
            <a:r>
              <a:rPr lang="en-US" altLang="zh-TW" dirty="0"/>
              <a:t>Send your work in a </a:t>
            </a:r>
            <a:r>
              <a:rPr lang="en-US" altLang="zh-TW" dirty="0" err="1"/>
              <a:t>docx</a:t>
            </a:r>
            <a:r>
              <a:rPr lang="en-US" altLang="zh-TW" dirty="0"/>
              <a:t> word file (filename: </a:t>
            </a:r>
            <a:r>
              <a:rPr lang="en-US" altLang="zh-TW" dirty="0" smtClean="0"/>
              <a:t>hw04_yourname.docx</a:t>
            </a:r>
            <a:r>
              <a:rPr lang="en-US" altLang="zh-TW" dirty="0"/>
              <a:t>) </a:t>
            </a:r>
          </a:p>
          <a:p>
            <a:pPr marL="0" indent="0">
              <a:buNone/>
            </a:pPr>
            <a:r>
              <a:rPr lang="en-US" altLang="zh-TW" dirty="0"/>
              <a:t>    to </a:t>
            </a:r>
            <a:r>
              <a:rPr lang="en-US" altLang="zh-TW" dirty="0">
                <a:hlinkClick r:id="rId2"/>
              </a:rPr>
              <a:t>https://driveuploader.com/upload/lVD4ycOKfP/</a:t>
            </a:r>
            <a:endParaRPr lang="en-US" altLang="zh-TW" dirty="0"/>
          </a:p>
          <a:p>
            <a:endParaRPr lang="en-US" altLang="zh-TW" dirty="0"/>
          </a:p>
          <a:p>
            <a:endParaRPr lang="en-US" altLang="zh-TW" dirty="0" smtClean="0">
              <a:solidFill>
                <a:srgbClr val="FF0000"/>
              </a:solidFill>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37</a:t>
            </a:fld>
            <a:endParaRPr lang="zh-TW" altLang="en-US"/>
          </a:p>
        </p:txBody>
      </p:sp>
    </p:spTree>
    <p:extLst>
      <p:ext uri="{BB962C8B-B14F-4D97-AF65-F5344CB8AC3E}">
        <p14:creationId xmlns:p14="http://schemas.microsoft.com/office/powerpoint/2010/main" val="17371085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lesson</a:t>
            </a:r>
            <a:endParaRPr lang="zh-TW" altLang="en-US" dirty="0"/>
          </a:p>
        </p:txBody>
      </p:sp>
      <p:sp>
        <p:nvSpPr>
          <p:cNvPr id="3" name="內容版面配置區 2"/>
          <p:cNvSpPr>
            <a:spLocks noGrp="1"/>
          </p:cNvSpPr>
          <p:nvPr>
            <p:ph idx="1"/>
          </p:nvPr>
        </p:nvSpPr>
        <p:spPr/>
        <p:txBody>
          <a:bodyPr/>
          <a:lstStyle/>
          <a:p>
            <a:pPr lvl="0"/>
            <a:r>
              <a:rPr lang="en-US" altLang="zh-TW" dirty="0"/>
              <a:t>Drifter data </a:t>
            </a:r>
            <a:r>
              <a:rPr lang="en-US" altLang="zh-TW" dirty="0" smtClean="0"/>
              <a:t>analysis (Need to bring your laptop with </a:t>
            </a:r>
            <a:r>
              <a:rPr lang="en-US" altLang="zh-TW" dirty="0" err="1" smtClean="0"/>
              <a:t>Matlab</a:t>
            </a:r>
            <a:r>
              <a:rPr lang="en-US" altLang="zh-TW" dirty="0" smtClean="0"/>
              <a:t> or some other tools you like to use for programming and plotting)</a:t>
            </a:r>
          </a:p>
          <a:p>
            <a:pPr lvl="0"/>
            <a:r>
              <a:rPr lang="en-US" altLang="zh-TW" dirty="0" smtClean="0"/>
              <a:t>Try to download some </a:t>
            </a:r>
            <a:r>
              <a:rPr lang="en-US" altLang="zh-TW" dirty="0" smtClean="0"/>
              <a:t>more drifter </a:t>
            </a:r>
            <a:r>
              <a:rPr lang="en-US" altLang="zh-TW" dirty="0" smtClean="0"/>
              <a:t>data and to do some self </a:t>
            </a:r>
            <a:r>
              <a:rPr lang="en-US" altLang="zh-TW" dirty="0" smtClean="0"/>
              <a:t>exercises </a:t>
            </a:r>
            <a:r>
              <a:rPr lang="en-US" altLang="zh-TW" dirty="0" smtClean="0"/>
              <a:t>before coming to class. </a:t>
            </a:r>
            <a:endParaRPr lang="zh-TW" altLang="zh-TW" dirty="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38</a:t>
            </a:fld>
            <a:endParaRPr lang="zh-TW" altLang="en-US"/>
          </a:p>
        </p:txBody>
      </p:sp>
    </p:spTree>
    <p:extLst>
      <p:ext uri="{BB962C8B-B14F-4D97-AF65-F5344CB8AC3E}">
        <p14:creationId xmlns:p14="http://schemas.microsoft.com/office/powerpoint/2010/main" val="29083720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Other in-situ data</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39</a:t>
            </a:fld>
            <a:endParaRPr lang="zh-TW" altLang="en-US"/>
          </a:p>
        </p:txBody>
      </p:sp>
    </p:spTree>
    <p:extLst>
      <p:ext uri="{BB962C8B-B14F-4D97-AF65-F5344CB8AC3E}">
        <p14:creationId xmlns:p14="http://schemas.microsoft.com/office/powerpoint/2010/main" val="1670225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 useful link</a:t>
            </a:r>
            <a:endParaRPr lang="zh-TW" altLang="en-US" dirty="0"/>
          </a:p>
        </p:txBody>
      </p:sp>
      <p:sp>
        <p:nvSpPr>
          <p:cNvPr id="3" name="內容版面配置區 2"/>
          <p:cNvSpPr>
            <a:spLocks noGrp="1"/>
          </p:cNvSpPr>
          <p:nvPr>
            <p:ph idx="1"/>
          </p:nvPr>
        </p:nvSpPr>
        <p:spPr/>
        <p:txBody>
          <a:bodyPr/>
          <a:lstStyle/>
          <a:p>
            <a:r>
              <a:rPr lang="en-US" altLang="zh-TW" dirty="0"/>
              <a:t>https://www.nodc.noaa.gov/OC5/indprod.html</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a:t>
            </a:fld>
            <a:endParaRPr lang="zh-TW" altLang="en-US"/>
          </a:p>
        </p:txBody>
      </p:sp>
    </p:spTree>
    <p:extLst>
      <p:ext uri="{BB962C8B-B14F-4D97-AF65-F5344CB8AC3E}">
        <p14:creationId xmlns:p14="http://schemas.microsoft.com/office/powerpoint/2010/main" val="2505806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a:t>
            </a:r>
            <a:r>
              <a:rPr lang="en-US" altLang="zh-TW" dirty="0" smtClean="0"/>
              <a:t>stations </a:t>
            </a:r>
            <a:br>
              <a:rPr lang="en-US" altLang="zh-TW" dirty="0" smtClean="0"/>
            </a:br>
            <a:r>
              <a:rPr lang="en-US" altLang="zh-TW" dirty="0" smtClean="0"/>
              <a:t>(with </a:t>
            </a:r>
            <a:r>
              <a:rPr lang="en-US" altLang="zh-TW" dirty="0"/>
              <a:t>depth, fixed locations</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Keywords: WOCE (</a:t>
            </a:r>
            <a:r>
              <a:rPr lang="en-US" altLang="zh-TW" dirty="0"/>
              <a:t>World Ocean Circulation Experiment</a:t>
            </a:r>
            <a:r>
              <a:rPr lang="en-US" altLang="zh-TW" dirty="0" smtClean="0"/>
              <a:t>)</a:t>
            </a:r>
            <a:endParaRPr lang="zh-TW"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6" y="3068960"/>
            <a:ext cx="7200800" cy="3428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s://www.pmel.noaa.gov/gtmba/sites/default/files/styles/landing_page_banner/public/thumbnails/image/IMG_0622.jpg?itok=2kbeXv8z&amp;c=50259841db4e6fd909aea30cc0b8655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834" r="42484"/>
          <a:stretch/>
        </p:blipFill>
        <p:spPr bwMode="auto">
          <a:xfrm>
            <a:off x="7258918" y="3426484"/>
            <a:ext cx="1898469"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投影片編號版面配置區 4"/>
          <p:cNvSpPr>
            <a:spLocks noGrp="1"/>
          </p:cNvSpPr>
          <p:nvPr>
            <p:ph type="sldNum" sz="quarter" idx="12"/>
          </p:nvPr>
        </p:nvSpPr>
        <p:spPr/>
        <p:txBody>
          <a:bodyPr/>
          <a:lstStyle/>
          <a:p>
            <a:fld id="{73DA0BB7-265A-403C-9275-D587AB510EDC}" type="slidenum">
              <a:rPr lang="zh-TW" altLang="en-US" smtClean="0"/>
              <a:pPr/>
              <a:t>40</a:t>
            </a:fld>
            <a:endParaRPr lang="zh-TW" altLang="en-US"/>
          </a:p>
        </p:txBody>
      </p:sp>
    </p:spTree>
    <p:extLst>
      <p:ext uri="{BB962C8B-B14F-4D97-AF65-F5344CB8AC3E}">
        <p14:creationId xmlns:p14="http://schemas.microsoft.com/office/powerpoint/2010/main" val="3445832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stations </a:t>
            </a:r>
            <a:br>
              <a:rPr lang="en-US" altLang="zh-TW" dirty="0"/>
            </a:br>
            <a:r>
              <a:rPr lang="en-US" altLang="zh-TW" dirty="0"/>
              <a:t>(with depth, fixed locations)</a:t>
            </a:r>
            <a:endParaRPr lang="zh-TW" altLang="en-US" dirty="0"/>
          </a:p>
        </p:txBody>
      </p:sp>
      <p:sp>
        <p:nvSpPr>
          <p:cNvPr id="3" name="內容版面配置區 2"/>
          <p:cNvSpPr>
            <a:spLocks noGrp="1"/>
          </p:cNvSpPr>
          <p:nvPr>
            <p:ph idx="1"/>
          </p:nvPr>
        </p:nvSpPr>
        <p:spPr/>
        <p:txBody>
          <a:bodyPr/>
          <a:lstStyle/>
          <a:p>
            <a:r>
              <a:rPr lang="en-US" altLang="zh-TW" dirty="0" smtClean="0"/>
              <a:t>Up to 2002 </a:t>
            </a:r>
            <a:endParaRPr lang="zh-TW" altLang="en-US" dirty="0"/>
          </a:p>
        </p:txBody>
      </p:sp>
      <p:pic>
        <p:nvPicPr>
          <p:cNvPr id="12290"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674" y="2204864"/>
            <a:ext cx="8212137" cy="40576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41</a:t>
            </a:fld>
            <a:endParaRPr lang="zh-TW" altLang="en-US"/>
          </a:p>
        </p:txBody>
      </p:sp>
    </p:spTree>
    <p:extLst>
      <p:ext uri="{BB962C8B-B14F-4D97-AF65-F5344CB8AC3E}">
        <p14:creationId xmlns:p14="http://schemas.microsoft.com/office/powerpoint/2010/main" val="25418412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Mooring stations </a:t>
            </a:r>
            <a:br>
              <a:rPr lang="en-US" altLang="zh-TW" dirty="0"/>
            </a:br>
            <a:r>
              <a:rPr lang="en-US" altLang="zh-TW" dirty="0"/>
              <a:t>(with depth, fixed locations)</a:t>
            </a:r>
            <a:endParaRPr lang="zh-TW" altLang="en-US" dirty="0"/>
          </a:p>
        </p:txBody>
      </p:sp>
      <p:sp>
        <p:nvSpPr>
          <p:cNvPr id="3" name="內容版面配置區 2"/>
          <p:cNvSpPr>
            <a:spLocks noGrp="1"/>
          </p:cNvSpPr>
          <p:nvPr>
            <p:ph idx="1"/>
          </p:nvPr>
        </p:nvSpPr>
        <p:spPr/>
        <p:txBody>
          <a:bodyPr/>
          <a:lstStyle/>
          <a:p>
            <a:r>
              <a:rPr lang="en-US" altLang="zh-TW" dirty="0">
                <a:hlinkClick r:id="rId2"/>
              </a:rPr>
              <a:t>https://www.nodc.noaa.gov/woce</a:t>
            </a:r>
            <a:r>
              <a:rPr lang="en-US" altLang="zh-TW" dirty="0" smtClean="0">
                <a:hlinkClick r:id="rId2"/>
              </a:rPr>
              <a:t>/</a:t>
            </a:r>
            <a:r>
              <a:rPr lang="en-US" altLang="zh-TW" dirty="0" smtClean="0"/>
              <a:t> </a:t>
            </a:r>
          </a:p>
          <a:p>
            <a:r>
              <a:rPr lang="en-US" altLang="zh-TW" dirty="0" smtClean="0"/>
              <a:t>Demonstrate (10~15 mins)</a:t>
            </a:r>
          </a:p>
          <a:p>
            <a:r>
              <a:rPr lang="en-US" altLang="zh-TW" dirty="0" smtClean="0">
                <a:hlinkClick r:id="rId3"/>
              </a:rPr>
              <a:t>https</a:t>
            </a:r>
            <a:r>
              <a:rPr lang="en-US" altLang="zh-TW" dirty="0">
                <a:hlinkClick r:id="rId3"/>
              </a:rPr>
              <a:t>://</a:t>
            </a:r>
            <a:r>
              <a:rPr lang="en-US" altLang="zh-TW" dirty="0" smtClean="0">
                <a:hlinkClick r:id="rId3"/>
              </a:rPr>
              <a:t>www.nodc.noaa.gov/woce/woce_v3/wocedata_1/cmdac/stranger/explist.htm</a:t>
            </a:r>
            <a:endParaRPr lang="en-US" altLang="zh-TW" dirty="0" smtClean="0"/>
          </a:p>
          <a:p>
            <a:endParaRPr lang="zh-TW" altLang="en-US" dirty="0"/>
          </a:p>
        </p:txBody>
      </p:sp>
      <p:pic>
        <p:nvPicPr>
          <p:cNvPr id="13314" name="Picture 2" descr="https://www.nodc.noaa.gov/woce/woce_v3/wocedata_1/cmdac/stranger/pcm1/pcm1map.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4102342"/>
            <a:ext cx="3744416" cy="2755658"/>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42</a:t>
            </a:fld>
            <a:endParaRPr lang="zh-TW" altLang="en-US"/>
          </a:p>
        </p:txBody>
      </p:sp>
    </p:spTree>
    <p:extLst>
      <p:ext uri="{BB962C8B-B14F-4D97-AF65-F5344CB8AC3E}">
        <p14:creationId xmlns:p14="http://schemas.microsoft.com/office/powerpoint/2010/main" val="2231349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39617" y="44624"/>
            <a:ext cx="8634055" cy="1143000"/>
          </a:xfrm>
        </p:spPr>
        <p:txBody>
          <a:bodyPr>
            <a:normAutofit fontScale="90000"/>
          </a:bodyPr>
          <a:lstStyle/>
          <a:p>
            <a:r>
              <a:rPr lang="en-US" altLang="zh-TW" dirty="0" smtClean="0"/>
              <a:t>WOCE </a:t>
            </a:r>
            <a:r>
              <a:rPr lang="en-US" altLang="zh-TW" dirty="0"/>
              <a:t>one-time hydrographic </a:t>
            </a:r>
            <a:r>
              <a:rPr lang="en-US" altLang="zh-TW" dirty="0" smtClean="0"/>
              <a:t>sections</a:t>
            </a:r>
            <a:endParaRPr lang="zh-TW" altLang="en-US" dirty="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43</a:t>
            </a:fld>
            <a:endParaRPr lang="zh-TW" alt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0728"/>
            <a:ext cx="907367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5164" y="4653136"/>
            <a:ext cx="9179164" cy="646331"/>
          </a:xfrm>
          <a:prstGeom prst="rect">
            <a:avLst/>
          </a:prstGeom>
        </p:spPr>
        <p:txBody>
          <a:bodyPr wrap="square">
            <a:spAutoFit/>
          </a:bodyPr>
          <a:lstStyle/>
          <a:p>
            <a:r>
              <a:rPr lang="en-US" altLang="zh-TW" dirty="0" smtClean="0"/>
              <a:t>Each </a:t>
            </a:r>
            <a:r>
              <a:rPr lang="en-US" altLang="zh-TW" dirty="0"/>
              <a:t>line consisted of full-depth stations at typically 100 km spacing measuring temperature</a:t>
            </a:r>
            <a:r>
              <a:rPr lang="en-US" altLang="zh-TW" dirty="0" smtClean="0"/>
              <a:t>, salinity</a:t>
            </a:r>
            <a:r>
              <a:rPr lang="en-US" altLang="zh-TW" dirty="0"/>
              <a:t>, nutrients, and a suite of chemical tracers. WOCE International Project Office.</a:t>
            </a:r>
            <a:endParaRPr lang="zh-TW" altLang="en-US" dirty="0"/>
          </a:p>
        </p:txBody>
      </p:sp>
      <p:sp>
        <p:nvSpPr>
          <p:cNvPr id="4" name="矩形 3"/>
          <p:cNvSpPr/>
          <p:nvPr/>
        </p:nvSpPr>
        <p:spPr>
          <a:xfrm>
            <a:off x="2195736" y="5925777"/>
            <a:ext cx="4572000" cy="369332"/>
          </a:xfrm>
          <a:prstGeom prst="rect">
            <a:avLst/>
          </a:prstGeom>
        </p:spPr>
        <p:txBody>
          <a:bodyPr>
            <a:spAutoFit/>
          </a:bodyPr>
          <a:lstStyle/>
          <a:p>
            <a:r>
              <a:rPr lang="en-US" altLang="zh-TW" dirty="0" smtClean="0"/>
              <a:t>WOCE: World </a:t>
            </a:r>
            <a:r>
              <a:rPr lang="en-US" altLang="zh-TW" dirty="0"/>
              <a:t>Ocean </a:t>
            </a:r>
            <a:r>
              <a:rPr lang="en-US" altLang="zh-TW" dirty="0" smtClean="0"/>
              <a:t>Circulation Experiment</a:t>
            </a:r>
            <a:endParaRPr lang="zh-TW" altLang="en-US" dirty="0"/>
          </a:p>
        </p:txBody>
      </p:sp>
    </p:spTree>
    <p:extLst>
      <p:ext uri="{BB962C8B-B14F-4D97-AF65-F5344CB8AC3E}">
        <p14:creationId xmlns:p14="http://schemas.microsoft.com/office/powerpoint/2010/main" val="4211864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smtClean="0"/>
              <a:t>Present-day (2013) </a:t>
            </a:r>
            <a:r>
              <a:rPr lang="en-US" altLang="zh-TW" dirty="0"/>
              <a:t>XBT network of transects across ocean basins.</a:t>
            </a:r>
            <a:endParaRPr lang="zh-TW" altLang="en-US" dirty="0"/>
          </a:p>
        </p:txBody>
      </p:sp>
      <p:sp>
        <p:nvSpPr>
          <p:cNvPr id="2" name="投影片編號版面配置區 1"/>
          <p:cNvSpPr>
            <a:spLocks noGrp="1"/>
          </p:cNvSpPr>
          <p:nvPr>
            <p:ph type="sldNum" sz="quarter" idx="12"/>
          </p:nvPr>
        </p:nvSpPr>
        <p:spPr/>
        <p:txBody>
          <a:bodyPr/>
          <a:lstStyle/>
          <a:p>
            <a:fld id="{73DA0BB7-265A-403C-9275-D587AB510EDC}" type="slidenum">
              <a:rPr lang="zh-TW" altLang="en-US" smtClean="0"/>
              <a:pPr/>
              <a:t>44</a:t>
            </a:fld>
            <a:endParaRPr lang="zh-TW" alt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84784"/>
            <a:ext cx="8986308" cy="450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710" y="5934670"/>
            <a:ext cx="9086683" cy="923330"/>
          </a:xfrm>
          <a:prstGeom prst="rect">
            <a:avLst/>
          </a:prstGeom>
        </p:spPr>
        <p:txBody>
          <a:bodyPr wrap="square">
            <a:spAutoFit/>
          </a:bodyPr>
          <a:lstStyle/>
          <a:p>
            <a:r>
              <a:rPr lang="en-US" altLang="zh-TW" dirty="0"/>
              <a:t>The XBTs are deployed from research vessels and ships of the Ship</a:t>
            </a:r>
          </a:p>
          <a:p>
            <a:r>
              <a:rPr lang="en-US" altLang="zh-TW" dirty="0"/>
              <a:t>of Opportunity Program. </a:t>
            </a:r>
            <a:r>
              <a:rPr lang="en-US" altLang="zh-TW" dirty="0" smtClean="0"/>
              <a:t>Some </a:t>
            </a:r>
            <a:r>
              <a:rPr lang="en-US" altLang="zh-TW" dirty="0"/>
              <a:t>transects include time series with more than 30 years of data</a:t>
            </a:r>
          </a:p>
          <a:p>
            <a:r>
              <a:rPr lang="en-US" altLang="zh-TW" dirty="0"/>
              <a:t>(http://www.aoml.noaa.gov/phod/goos/xbt_network/index.php).</a:t>
            </a:r>
            <a:endParaRPr lang="zh-TW" altLang="en-US" dirty="0"/>
          </a:p>
        </p:txBody>
      </p:sp>
    </p:spTree>
    <p:extLst>
      <p:ext uri="{BB962C8B-B14F-4D97-AF65-F5344CB8AC3E}">
        <p14:creationId xmlns:p14="http://schemas.microsoft.com/office/powerpoint/2010/main" val="2711804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CTD, XBT, Argo </a:t>
            </a:r>
            <a:r>
              <a:rPr lang="en-US" altLang="zh-TW" dirty="0" smtClean="0"/>
              <a:t>floats</a:t>
            </a:r>
            <a:br>
              <a:rPr lang="en-US" altLang="zh-TW" dirty="0" smtClean="0"/>
            </a:br>
            <a:r>
              <a:rPr lang="en-US" altLang="zh-TW" dirty="0" smtClean="0"/>
              <a:t>(with </a:t>
            </a:r>
            <a:r>
              <a:rPr lang="en-US" altLang="zh-TW" dirty="0"/>
              <a:t>depth, non-fixed locations</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a:hlinkClick r:id="rId2"/>
              </a:rPr>
              <a:t>https://</a:t>
            </a:r>
            <a:r>
              <a:rPr lang="en-US" altLang="zh-TW" dirty="0" smtClean="0">
                <a:hlinkClick r:id="rId2"/>
              </a:rPr>
              <a:t>www.nodc.noaa.gov/woce/woce_v3/wocedata_1/whp/index.htm</a:t>
            </a:r>
            <a:endParaRPr lang="en-US" altLang="zh-TW" dirty="0" smtClean="0"/>
          </a:p>
          <a:p>
            <a:endParaRPr lang="en-US" altLang="zh-TW" dirty="0"/>
          </a:p>
          <a:p>
            <a:r>
              <a:rPr lang="en-US" altLang="zh-TW" dirty="0" smtClean="0"/>
              <a:t>****</a:t>
            </a:r>
            <a:r>
              <a:rPr lang="en-US" altLang="zh-TW" dirty="0" smtClean="0">
                <a:hlinkClick r:id="rId3"/>
              </a:rPr>
              <a:t>http</a:t>
            </a:r>
            <a:r>
              <a:rPr lang="en-US" altLang="zh-TW" dirty="0">
                <a:hlinkClick r:id="rId3"/>
              </a:rPr>
              <a:t>://www.coriolis.eu.org/Data-Products/Data-Delivery/Data-selection</a:t>
            </a:r>
            <a:endParaRPr lang="en-US" altLang="zh-TW" dirty="0"/>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45</a:t>
            </a:fld>
            <a:endParaRPr lang="zh-TW" altLang="en-US"/>
          </a:p>
        </p:txBody>
      </p:sp>
    </p:spTree>
    <p:extLst>
      <p:ext uri="{BB962C8B-B14F-4D97-AF65-F5344CB8AC3E}">
        <p14:creationId xmlns:p14="http://schemas.microsoft.com/office/powerpoint/2010/main" val="4010061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t>CORIOLIS Data Center (observation</a:t>
            </a:r>
            <a:r>
              <a:rPr lang="en-US" altLang="zh-TW" b="1" dirty="0" smtClean="0"/>
              <a:t>)</a:t>
            </a:r>
            <a:endParaRPr lang="zh-TW" altLang="en-US" dirty="0"/>
          </a:p>
        </p:txBody>
      </p:sp>
      <p:sp>
        <p:nvSpPr>
          <p:cNvPr id="3" name="內容版面配置區 2"/>
          <p:cNvSpPr>
            <a:spLocks noGrp="1"/>
          </p:cNvSpPr>
          <p:nvPr>
            <p:ph idx="1"/>
          </p:nvPr>
        </p:nvSpPr>
        <p:spPr/>
        <p:txBody>
          <a:bodyPr/>
          <a:lstStyle/>
          <a:p>
            <a:r>
              <a:rPr lang="en-US" altLang="zh-TW" dirty="0" smtClean="0"/>
              <a:t>Demonstrate (10 </a:t>
            </a:r>
            <a:r>
              <a:rPr lang="en-US" altLang="zh-TW" dirty="0"/>
              <a:t>mins)</a:t>
            </a:r>
          </a:p>
          <a:p>
            <a:endParaRPr lang="en-US" altLang="zh-TW" dirty="0" smtClean="0"/>
          </a:p>
        </p:txBody>
      </p:sp>
      <p:pic>
        <p:nvPicPr>
          <p:cNvPr id="14338" name="Picture 2" descr="D:\擷取.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636912"/>
            <a:ext cx="6461299" cy="4211935"/>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46</a:t>
            </a:fld>
            <a:endParaRPr lang="zh-TW" altLang="en-US"/>
          </a:p>
        </p:txBody>
      </p:sp>
    </p:spTree>
    <p:extLst>
      <p:ext uri="{BB962C8B-B14F-4D97-AF65-F5344CB8AC3E}">
        <p14:creationId xmlns:p14="http://schemas.microsoft.com/office/powerpoint/2010/main" val="3116865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Climatologically Mixed-layer depth</a:t>
            </a:r>
            <a:endParaRPr lang="zh-TW" altLang="en-US" dirty="0"/>
          </a:p>
        </p:txBody>
      </p:sp>
      <p:sp>
        <p:nvSpPr>
          <p:cNvPr id="3" name="內容版面配置區 2"/>
          <p:cNvSpPr>
            <a:spLocks noGrp="1"/>
          </p:cNvSpPr>
          <p:nvPr>
            <p:ph idx="1"/>
          </p:nvPr>
        </p:nvSpPr>
        <p:spPr/>
        <p:txBody>
          <a:bodyPr/>
          <a:lstStyle/>
          <a:p>
            <a:r>
              <a:rPr lang="en-US" altLang="zh-TW" dirty="0" smtClean="0">
                <a:hlinkClick r:id="rId2"/>
              </a:rPr>
              <a:t>http://www.ifremer.fr/cerweb/deboyer/mld/Surface_Mixed_Layer_Depth.php</a:t>
            </a:r>
            <a:endParaRPr lang="en-US" altLang="zh-TW" dirty="0" smtClean="0"/>
          </a:p>
          <a:p>
            <a:endParaRPr lang="zh-TW" altLang="en-US" dirty="0"/>
          </a:p>
        </p:txBody>
      </p:sp>
      <p:pic>
        <p:nvPicPr>
          <p:cNvPr id="11266" name="Picture 2" descr="http://www.ifremer.fr/cerweb/deboyer/images/mixed_layer_schematic.jpg"/>
          <p:cNvPicPr>
            <a:picLocks noChangeAspect="1" noChangeArrowheads="1"/>
          </p:cNvPicPr>
          <p:nvPr/>
        </p:nvPicPr>
        <p:blipFill>
          <a:blip r:embed="rId3" cstate="print"/>
          <a:srcRect/>
          <a:stretch>
            <a:fillRect/>
          </a:stretch>
        </p:blipFill>
        <p:spPr bwMode="auto">
          <a:xfrm>
            <a:off x="1547664" y="3212976"/>
            <a:ext cx="4909067" cy="3645024"/>
          </a:xfrm>
          <a:prstGeom prst="rect">
            <a:avLst/>
          </a:prstGeom>
          <a:noFill/>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47</a:t>
            </a:fld>
            <a:endParaRPr lang="zh-TW" altLang="en-US"/>
          </a:p>
        </p:txBody>
      </p:sp>
    </p:spTree>
    <p:extLst>
      <p:ext uri="{BB962C8B-B14F-4D97-AF65-F5344CB8AC3E}">
        <p14:creationId xmlns:p14="http://schemas.microsoft.com/office/powerpoint/2010/main" val="2117508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Continue next </a:t>
            </a:r>
            <a:r>
              <a:rPr lang="en-US" altLang="zh-TW" dirty="0" smtClean="0"/>
              <a:t>time?</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48</a:t>
            </a:fld>
            <a:endParaRPr lang="zh-TW" altLang="en-US"/>
          </a:p>
        </p:txBody>
      </p:sp>
    </p:spTree>
    <p:extLst>
      <p:ext uri="{BB962C8B-B14F-4D97-AF65-F5344CB8AC3E}">
        <p14:creationId xmlns:p14="http://schemas.microsoft.com/office/powerpoint/2010/main" val="3391189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a:t>Sources of satellite observations</a:t>
            </a:r>
            <a:endParaRPr lang="zh-TW" altLang="en-US" dirty="0"/>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49</a:t>
            </a:fld>
            <a:endParaRPr lang="zh-TW" altLang="en-US"/>
          </a:p>
        </p:txBody>
      </p:sp>
    </p:spTree>
    <p:extLst>
      <p:ext uri="{BB962C8B-B14F-4D97-AF65-F5344CB8AC3E}">
        <p14:creationId xmlns:p14="http://schemas.microsoft.com/office/powerpoint/2010/main" val="1460859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Outline of today</a:t>
            </a:r>
            <a:endParaRPr lang="zh-TW" altLang="en-US" dirty="0"/>
          </a:p>
        </p:txBody>
      </p:sp>
      <p:sp>
        <p:nvSpPr>
          <p:cNvPr id="3" name="內容版面配置區 2"/>
          <p:cNvSpPr>
            <a:spLocks noGrp="1"/>
          </p:cNvSpPr>
          <p:nvPr>
            <p:ph idx="1"/>
          </p:nvPr>
        </p:nvSpPr>
        <p:spPr/>
        <p:txBody>
          <a:bodyPr/>
          <a:lstStyle/>
          <a:p>
            <a:r>
              <a:rPr lang="en-US" altLang="zh-TW" dirty="0" smtClean="0"/>
              <a:t>Data </a:t>
            </a:r>
            <a:r>
              <a:rPr lang="en-US" altLang="zh-TW" dirty="0"/>
              <a:t>and links of observations for ocean currents </a:t>
            </a:r>
            <a:r>
              <a:rPr lang="en-US" altLang="zh-TW" dirty="0" smtClean="0"/>
              <a:t>--Observe </a:t>
            </a:r>
            <a:r>
              <a:rPr lang="en-US" altLang="zh-TW" dirty="0"/>
              <a:t>the main forcing </a:t>
            </a:r>
            <a:br>
              <a:rPr lang="en-US" altLang="zh-TW" dirty="0"/>
            </a:br>
            <a:r>
              <a:rPr lang="en-US" altLang="zh-TW" dirty="0"/>
              <a:t>to </a:t>
            </a:r>
            <a:r>
              <a:rPr lang="en-US" altLang="zh-TW" dirty="0" smtClean="0"/>
              <a:t>drive ocean surface currents</a:t>
            </a:r>
            <a:r>
              <a:rPr lang="zh-TW" altLang="en-US" dirty="0"/>
              <a:t/>
            </a:r>
            <a:br>
              <a:rPr lang="zh-TW" altLang="en-US" dirty="0"/>
            </a:b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a:t>
            </a:fld>
            <a:endParaRPr lang="zh-TW" altLang="en-US"/>
          </a:p>
        </p:txBody>
      </p:sp>
    </p:spTree>
    <p:extLst>
      <p:ext uri="{BB962C8B-B14F-4D97-AF65-F5344CB8AC3E}">
        <p14:creationId xmlns:p14="http://schemas.microsoft.com/office/powerpoint/2010/main" val="1403222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Sources of </a:t>
            </a:r>
            <a:r>
              <a:rPr lang="en-US" altLang="zh-TW" dirty="0" smtClean="0"/>
              <a:t>satellite observations</a:t>
            </a:r>
            <a:endParaRPr lang="zh-TW" altLang="en-US" dirty="0"/>
          </a:p>
        </p:txBody>
      </p:sp>
      <p:sp>
        <p:nvSpPr>
          <p:cNvPr id="3" name="內容版面配置區 2"/>
          <p:cNvSpPr>
            <a:spLocks noGrp="1"/>
          </p:cNvSpPr>
          <p:nvPr>
            <p:ph idx="1"/>
          </p:nvPr>
        </p:nvSpPr>
        <p:spPr/>
        <p:txBody>
          <a:bodyPr/>
          <a:lstStyle/>
          <a:p>
            <a:r>
              <a:rPr lang="en-US" altLang="zh-TW" dirty="0" smtClean="0"/>
              <a:t>SST (Links are similar to those data of rainfall and winds. Keywords: microwave infrared SST)</a:t>
            </a:r>
          </a:p>
          <a:p>
            <a:r>
              <a:rPr lang="en-US" altLang="zh-TW" dirty="0" smtClean="0"/>
              <a:t>SSH</a:t>
            </a:r>
          </a:p>
          <a:p>
            <a:r>
              <a:rPr lang="en-US" altLang="zh-TW" dirty="0" smtClean="0"/>
              <a:t>Ocean Color</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50</a:t>
            </a:fld>
            <a:endParaRPr lang="zh-TW" altLang="en-US"/>
          </a:p>
        </p:txBody>
      </p:sp>
    </p:spTree>
    <p:extLst>
      <p:ext uri="{BB962C8B-B14F-4D97-AF65-F5344CB8AC3E}">
        <p14:creationId xmlns:p14="http://schemas.microsoft.com/office/powerpoint/2010/main" val="40955217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Infrared </a:t>
            </a:r>
            <a:r>
              <a:rPr lang="en-US" altLang="zh-TW" dirty="0" err="1" smtClean="0"/>
              <a:t>vs</a:t>
            </a:r>
            <a:r>
              <a:rPr lang="en-US" altLang="zh-TW" dirty="0" smtClean="0"/>
              <a:t> microwave</a:t>
            </a:r>
            <a:endParaRPr lang="zh-TW" altLang="en-US" dirty="0"/>
          </a:p>
        </p:txBody>
      </p:sp>
      <p:pic>
        <p:nvPicPr>
          <p:cNvPr id="66562" name="Picture 2" descr="http://www2.hawaii.edu/~jmaurer/sst/spatial_coverage.png"/>
          <p:cNvPicPr>
            <a:picLocks noChangeAspect="1" noChangeArrowheads="1"/>
          </p:cNvPicPr>
          <p:nvPr/>
        </p:nvPicPr>
        <p:blipFill>
          <a:blip r:embed="rId2" cstate="print"/>
          <a:srcRect/>
          <a:stretch>
            <a:fillRect/>
          </a:stretch>
        </p:blipFill>
        <p:spPr bwMode="auto">
          <a:xfrm>
            <a:off x="571472" y="1214421"/>
            <a:ext cx="7814186" cy="5643579"/>
          </a:xfrm>
          <a:prstGeom prst="rect">
            <a:avLst/>
          </a:prstGeom>
          <a:noFill/>
        </p:spPr>
      </p:pic>
      <p:sp>
        <p:nvSpPr>
          <p:cNvPr id="3" name="投影片編號版面配置區 2"/>
          <p:cNvSpPr>
            <a:spLocks noGrp="1"/>
          </p:cNvSpPr>
          <p:nvPr>
            <p:ph type="sldNum" sz="quarter" idx="12"/>
          </p:nvPr>
        </p:nvSpPr>
        <p:spPr/>
        <p:txBody>
          <a:bodyPr/>
          <a:lstStyle/>
          <a:p>
            <a:fld id="{73DA0BB7-265A-403C-9275-D587AB510EDC}" type="slidenum">
              <a:rPr lang="zh-TW" altLang="en-US" smtClean="0"/>
              <a:pPr/>
              <a:t>51</a:t>
            </a:fld>
            <a:endParaRPr lang="zh-TW" altLang="en-US"/>
          </a:p>
        </p:txBody>
      </p:sp>
    </p:spTree>
    <p:extLst>
      <p:ext uri="{BB962C8B-B14F-4D97-AF65-F5344CB8AC3E}">
        <p14:creationId xmlns:p14="http://schemas.microsoft.com/office/powerpoint/2010/main" val="925110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SST data</a:t>
            </a:r>
            <a:endParaRPr lang="zh-TW" altLang="en-US" dirty="0"/>
          </a:p>
        </p:txBody>
      </p:sp>
      <p:sp>
        <p:nvSpPr>
          <p:cNvPr id="5" name="內容版面配置區 4"/>
          <p:cNvSpPr>
            <a:spLocks noGrp="1"/>
          </p:cNvSpPr>
          <p:nvPr>
            <p:ph idx="1"/>
          </p:nvPr>
        </p:nvSpPr>
        <p:spPr/>
        <p:txBody>
          <a:bodyPr/>
          <a:lstStyle/>
          <a:p>
            <a:r>
              <a:rPr lang="en-US" altLang="zh-TW" b="1" dirty="0">
                <a:hlinkClick r:id="rId2"/>
              </a:rPr>
              <a:t>http://www.remss.com/</a:t>
            </a:r>
            <a:endParaRPr lang="en-US" altLang="zh-TW" b="1" dirty="0"/>
          </a:p>
          <a:p>
            <a:endParaRPr lang="zh-TW" altLang="en-US" dirty="0"/>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52</a:t>
            </a:fld>
            <a:endParaRPr lang="zh-TW" altLang="en-US"/>
          </a:p>
        </p:txBody>
      </p:sp>
    </p:spTree>
    <p:extLst>
      <p:ext uri="{BB962C8B-B14F-4D97-AF65-F5344CB8AC3E}">
        <p14:creationId xmlns:p14="http://schemas.microsoft.com/office/powerpoint/2010/main" val="2224588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8229600" cy="1143000"/>
          </a:xfrm>
        </p:spPr>
        <p:txBody>
          <a:bodyPr/>
          <a:lstStyle/>
          <a:p>
            <a:r>
              <a:rPr lang="en-US" altLang="zh-TW" dirty="0" smtClean="0"/>
              <a:t>Satellite altimeter data</a:t>
            </a:r>
            <a:endParaRPr lang="zh-TW" altLang="en-US" dirty="0"/>
          </a:p>
        </p:txBody>
      </p:sp>
      <p:sp>
        <p:nvSpPr>
          <p:cNvPr id="3" name="內容版面配置區 2"/>
          <p:cNvSpPr>
            <a:spLocks noGrp="1"/>
          </p:cNvSpPr>
          <p:nvPr>
            <p:ph idx="1"/>
          </p:nvPr>
        </p:nvSpPr>
        <p:spPr>
          <a:xfrm>
            <a:off x="4570984" y="1556792"/>
            <a:ext cx="4573016" cy="4525963"/>
          </a:xfrm>
        </p:spPr>
        <p:txBody>
          <a:bodyPr/>
          <a:lstStyle/>
          <a:p>
            <a:r>
              <a:rPr lang="en-US" altLang="zh-TW" dirty="0" smtClean="0"/>
              <a:t>SLA (sea level anomaly: the variable part of sea surface height) </a:t>
            </a:r>
            <a:endParaRPr lang="zh-TW" altLang="en-US" dirty="0" smtClean="0"/>
          </a:p>
          <a:p>
            <a:r>
              <a:rPr lang="en-US" altLang="zh-TW" dirty="0" smtClean="0"/>
              <a:t>ADT (absolute dynamic topography:  the sum of the variable part and of the constant part)</a:t>
            </a:r>
          </a:p>
        </p:txBody>
      </p:sp>
      <p:pic>
        <p:nvPicPr>
          <p:cNvPr id="5" name="Picture 2" descr="https://www.aviso.altimetry.fr/fileadmin/images/data/las/2004/2004-25_msla_madt_kuroshio.gif"/>
          <p:cNvPicPr>
            <a:picLocks noChangeAspect="1" noChangeArrowheads="1"/>
          </p:cNvPicPr>
          <p:nvPr/>
        </p:nvPicPr>
        <p:blipFill>
          <a:blip r:embed="rId2" cstate="print"/>
          <a:srcRect/>
          <a:stretch>
            <a:fillRect/>
          </a:stretch>
        </p:blipFill>
        <p:spPr bwMode="auto">
          <a:xfrm>
            <a:off x="0" y="1484784"/>
            <a:ext cx="4476464" cy="4464496"/>
          </a:xfrm>
          <a:prstGeom prst="rect">
            <a:avLst/>
          </a:prstGeom>
          <a:noFill/>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53</a:t>
            </a:fld>
            <a:endParaRPr lang="zh-TW" altLang="en-US"/>
          </a:p>
        </p:txBody>
      </p:sp>
    </p:spTree>
    <p:extLst>
      <p:ext uri="{BB962C8B-B14F-4D97-AF65-F5344CB8AC3E}">
        <p14:creationId xmlns:p14="http://schemas.microsoft.com/office/powerpoint/2010/main" val="25743038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8229600" cy="1143000"/>
          </a:xfrm>
        </p:spPr>
        <p:txBody>
          <a:bodyPr/>
          <a:lstStyle/>
          <a:p>
            <a:r>
              <a:rPr lang="en-US" altLang="zh-TW" dirty="0" smtClean="0"/>
              <a:t>Satellite altimeter data</a:t>
            </a:r>
            <a:endParaRPr lang="zh-TW" altLang="en-US" dirty="0"/>
          </a:p>
        </p:txBody>
      </p:sp>
      <p:sp>
        <p:nvSpPr>
          <p:cNvPr id="3" name="內容版面配置區 2"/>
          <p:cNvSpPr>
            <a:spLocks noGrp="1"/>
          </p:cNvSpPr>
          <p:nvPr>
            <p:ph idx="1"/>
          </p:nvPr>
        </p:nvSpPr>
        <p:spPr>
          <a:xfrm>
            <a:off x="539552" y="1124744"/>
            <a:ext cx="8229600" cy="4525963"/>
          </a:xfrm>
        </p:spPr>
        <p:txBody>
          <a:bodyPr/>
          <a:lstStyle/>
          <a:p>
            <a:r>
              <a:rPr lang="en-US" altLang="zh-TW" dirty="0" smtClean="0"/>
              <a:t>SLA (sea level anomaly) </a:t>
            </a:r>
            <a:endParaRPr lang="zh-TW" altLang="en-US" dirty="0" smtClean="0"/>
          </a:p>
          <a:p>
            <a:r>
              <a:rPr lang="en-US" altLang="zh-TW" dirty="0" smtClean="0"/>
              <a:t>ADT (absolute dynamic topography)</a:t>
            </a:r>
          </a:p>
        </p:txBody>
      </p:sp>
      <p:pic>
        <p:nvPicPr>
          <p:cNvPr id="7170" name="Picture 2" descr="https://www.aviso.altimetry.fr/fileadmin/images/data/las/2004/2004-25_msla_madt_gulfstream.gif"/>
          <p:cNvPicPr>
            <a:picLocks noChangeAspect="1" noChangeArrowheads="1"/>
          </p:cNvPicPr>
          <p:nvPr/>
        </p:nvPicPr>
        <p:blipFill>
          <a:blip r:embed="rId2" cstate="print"/>
          <a:srcRect/>
          <a:stretch>
            <a:fillRect/>
          </a:stretch>
        </p:blipFill>
        <p:spPr bwMode="auto">
          <a:xfrm>
            <a:off x="-1" y="2348880"/>
            <a:ext cx="8954053" cy="4509120"/>
          </a:xfrm>
          <a:prstGeom prst="rect">
            <a:avLst/>
          </a:prstGeom>
          <a:noFill/>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54</a:t>
            </a:fld>
            <a:endParaRPr lang="zh-TW" altLang="en-US"/>
          </a:p>
        </p:txBody>
      </p:sp>
    </p:spTree>
    <p:extLst>
      <p:ext uri="{BB962C8B-B14F-4D97-AF65-F5344CB8AC3E}">
        <p14:creationId xmlns:p14="http://schemas.microsoft.com/office/powerpoint/2010/main" val="3665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0"/>
            <a:ext cx="8229600" cy="1143000"/>
          </a:xfrm>
        </p:spPr>
        <p:txBody>
          <a:bodyPr/>
          <a:lstStyle/>
          <a:p>
            <a:r>
              <a:rPr lang="en-US" altLang="zh-TW" dirty="0" smtClean="0"/>
              <a:t>Satellite altimeter data</a:t>
            </a:r>
            <a:endParaRPr lang="zh-TW" altLang="en-US" dirty="0"/>
          </a:p>
        </p:txBody>
      </p:sp>
      <p:pic>
        <p:nvPicPr>
          <p:cNvPr id="67586" name="Picture 2" descr="https://www.aviso.altimetry.fr/fileadmin/images/data/las/2004/2004-25_msla_madt_kuroshio.gif"/>
          <p:cNvPicPr>
            <a:picLocks noChangeAspect="1" noChangeArrowheads="1"/>
          </p:cNvPicPr>
          <p:nvPr/>
        </p:nvPicPr>
        <p:blipFill>
          <a:blip r:embed="rId2" cstate="print"/>
          <a:srcRect/>
          <a:stretch>
            <a:fillRect/>
          </a:stretch>
        </p:blipFill>
        <p:spPr bwMode="auto">
          <a:xfrm>
            <a:off x="-1" y="1268760"/>
            <a:ext cx="5604223" cy="5589240"/>
          </a:xfrm>
          <a:prstGeom prst="rect">
            <a:avLst/>
          </a:prstGeom>
          <a:noFill/>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55</a:t>
            </a:fld>
            <a:endParaRPr lang="zh-TW" altLang="en-US"/>
          </a:p>
        </p:txBody>
      </p:sp>
    </p:spTree>
    <p:extLst>
      <p:ext uri="{BB962C8B-B14F-4D97-AF65-F5344CB8AC3E}">
        <p14:creationId xmlns:p14="http://schemas.microsoft.com/office/powerpoint/2010/main" val="4334595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Satellite altimeter data from AVISO</a:t>
            </a:r>
            <a:endParaRPr lang="zh-TW" altLang="en-US" dirty="0"/>
          </a:p>
        </p:txBody>
      </p:sp>
      <p:sp>
        <p:nvSpPr>
          <p:cNvPr id="3" name="內容版面配置區 2"/>
          <p:cNvSpPr>
            <a:spLocks noGrp="1"/>
          </p:cNvSpPr>
          <p:nvPr>
            <p:ph idx="1"/>
          </p:nvPr>
        </p:nvSpPr>
        <p:spPr>
          <a:xfrm>
            <a:off x="467544" y="1268760"/>
            <a:ext cx="8229600" cy="4525963"/>
          </a:xfrm>
        </p:spPr>
        <p:txBody>
          <a:bodyPr/>
          <a:lstStyle/>
          <a:p>
            <a:r>
              <a:rPr lang="en-US" altLang="zh-TW" dirty="0" smtClean="0"/>
              <a:t>Keywords: </a:t>
            </a:r>
            <a:r>
              <a:rPr lang="en-US" altLang="zh-TW" dirty="0"/>
              <a:t>AVISO LIVE ACCESS SERVER </a:t>
            </a:r>
            <a:endParaRPr lang="en-US" altLang="zh-TW" dirty="0" smtClean="0"/>
          </a:p>
          <a:p>
            <a:r>
              <a:rPr lang="en-US" altLang="zh-TW" cap="all" dirty="0" smtClean="0"/>
              <a:t>Demo (10~15 mins)</a:t>
            </a:r>
            <a:endParaRPr lang="zh-TW" altLang="en-US" dirty="0"/>
          </a:p>
        </p:txBody>
      </p:sp>
      <p:pic>
        <p:nvPicPr>
          <p:cNvPr id="68610" name="Picture 2"/>
          <p:cNvPicPr>
            <a:picLocks noChangeAspect="1" noChangeArrowheads="1"/>
          </p:cNvPicPr>
          <p:nvPr/>
        </p:nvPicPr>
        <p:blipFill>
          <a:blip r:embed="rId2" cstate="print"/>
          <a:srcRect l="191" t="11610" r="6002" b="10133"/>
          <a:stretch>
            <a:fillRect/>
          </a:stretch>
        </p:blipFill>
        <p:spPr bwMode="auto">
          <a:xfrm>
            <a:off x="539552" y="3041576"/>
            <a:ext cx="8136904" cy="3816424"/>
          </a:xfrm>
          <a:prstGeom prst="rect">
            <a:avLst/>
          </a:prstGeom>
          <a:noFill/>
          <a:ln w="9525">
            <a:noFill/>
            <a:miter lim="800000"/>
            <a:headEnd/>
            <a:tailEnd/>
          </a:ln>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56</a:t>
            </a:fld>
            <a:endParaRPr lang="zh-TW" altLang="en-US"/>
          </a:p>
        </p:txBody>
      </p:sp>
    </p:spTree>
    <p:extLst>
      <p:ext uri="{BB962C8B-B14F-4D97-AF65-F5344CB8AC3E}">
        <p14:creationId xmlns:p14="http://schemas.microsoft.com/office/powerpoint/2010/main" val="20097548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NASA worldview</a:t>
            </a:r>
            <a:br>
              <a:rPr lang="en-US" altLang="zh-TW" dirty="0" smtClean="0"/>
            </a:br>
            <a:r>
              <a:rPr lang="en-US" altLang="zh-TW" dirty="0" smtClean="0"/>
              <a:t>(Ocean color, True color)</a:t>
            </a:r>
            <a:endParaRPr lang="zh-TW" altLang="en-US" dirty="0"/>
          </a:p>
        </p:txBody>
      </p:sp>
      <p:sp>
        <p:nvSpPr>
          <p:cNvPr id="3" name="內容版面配置區 2"/>
          <p:cNvSpPr>
            <a:spLocks noGrp="1"/>
          </p:cNvSpPr>
          <p:nvPr>
            <p:ph idx="1"/>
          </p:nvPr>
        </p:nvSpPr>
        <p:spPr>
          <a:xfrm>
            <a:off x="395536" y="1412776"/>
            <a:ext cx="8229600" cy="4525963"/>
          </a:xfrm>
        </p:spPr>
        <p:txBody>
          <a:bodyPr>
            <a:normAutofit/>
          </a:bodyPr>
          <a:lstStyle/>
          <a:p>
            <a:r>
              <a:rPr lang="en-US" altLang="zh-TW" dirty="0" smtClean="0">
                <a:hlinkClick r:id="rId2"/>
              </a:rPr>
              <a:t>https://worldview.earthdata.nasa.gov/</a:t>
            </a:r>
            <a:endParaRPr lang="en-US" altLang="zh-TW" dirty="0" smtClean="0"/>
          </a:p>
          <a:p>
            <a:r>
              <a:rPr lang="en-US" altLang="zh-TW" dirty="0" smtClean="0"/>
              <a:t>Demo 10~15 mins</a:t>
            </a:r>
            <a:endParaRPr lang="zh-TW" altLang="en-US" dirty="0"/>
          </a:p>
        </p:txBody>
      </p:sp>
      <p:pic>
        <p:nvPicPr>
          <p:cNvPr id="66562" name="Picture 2"/>
          <p:cNvPicPr>
            <a:picLocks noChangeAspect="1" noChangeArrowheads="1"/>
          </p:cNvPicPr>
          <p:nvPr/>
        </p:nvPicPr>
        <p:blipFill>
          <a:blip r:embed="rId3" cstate="print"/>
          <a:srcRect l="-639" t="10133" b="8657"/>
          <a:stretch>
            <a:fillRect/>
          </a:stretch>
        </p:blipFill>
        <p:spPr bwMode="auto">
          <a:xfrm>
            <a:off x="-32581" y="2564904"/>
            <a:ext cx="9205695" cy="4176464"/>
          </a:xfrm>
          <a:prstGeom prst="rect">
            <a:avLst/>
          </a:prstGeom>
          <a:noFill/>
          <a:ln w="9525">
            <a:noFill/>
            <a:miter lim="800000"/>
            <a:headEnd/>
            <a:tailEnd/>
          </a:ln>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pPr/>
              <a:t>57</a:t>
            </a:fld>
            <a:endParaRPr lang="zh-TW" altLang="en-US"/>
          </a:p>
        </p:txBody>
      </p:sp>
    </p:spTree>
    <p:extLst>
      <p:ext uri="{BB962C8B-B14F-4D97-AF65-F5344CB8AC3E}">
        <p14:creationId xmlns:p14="http://schemas.microsoft.com/office/powerpoint/2010/main" val="31394043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分組練習</a:t>
            </a:r>
            <a:r>
              <a:rPr lang="zh-TW" altLang="en-US" dirty="0"/>
              <a:t>比賽</a:t>
            </a:r>
            <a:r>
              <a:rPr lang="en-US" altLang="zh-TW" dirty="0" smtClean="0"/>
              <a:t/>
            </a:r>
            <a:br>
              <a:rPr lang="en-US" altLang="zh-TW" dirty="0" smtClean="0"/>
            </a:br>
            <a:r>
              <a:rPr lang="en-US" altLang="zh-TW" dirty="0" smtClean="0"/>
              <a:t>(30</a:t>
            </a:r>
            <a:r>
              <a:rPr lang="zh-TW" altLang="en-US" dirty="0" smtClean="0"/>
              <a:t> </a:t>
            </a:r>
            <a:r>
              <a:rPr lang="en-US" altLang="zh-TW" dirty="0" smtClean="0"/>
              <a:t>mins)</a:t>
            </a:r>
            <a:endParaRPr lang="zh-TW" altLang="en-US" dirty="0"/>
          </a:p>
        </p:txBody>
      </p:sp>
      <p:sp>
        <p:nvSpPr>
          <p:cNvPr id="3" name="內容版面配置區 2"/>
          <p:cNvSpPr>
            <a:spLocks noGrp="1"/>
          </p:cNvSpPr>
          <p:nvPr>
            <p:ph idx="1"/>
          </p:nvPr>
        </p:nvSpPr>
        <p:spPr>
          <a:xfrm>
            <a:off x="0" y="1600200"/>
            <a:ext cx="9144000" cy="5257800"/>
          </a:xfrm>
        </p:spPr>
        <p:txBody>
          <a:bodyPr>
            <a:normAutofit/>
          </a:bodyPr>
          <a:lstStyle/>
          <a:p>
            <a:r>
              <a:rPr lang="en-US" altLang="zh-TW" dirty="0" smtClean="0"/>
              <a:t>Find out a drifter trajectory that was below a typhoon. Calculate the mean speed of the drifter during the typhoon period.</a:t>
            </a:r>
          </a:p>
          <a:p>
            <a:r>
              <a:rPr lang="en-US" altLang="zh-TW" dirty="0" smtClean="0"/>
              <a:t>Show the drifter trajectory and the mean speed to the class. </a:t>
            </a:r>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58</a:t>
            </a:fld>
            <a:endParaRPr lang="zh-TW" altLang="en-US"/>
          </a:p>
        </p:txBody>
      </p:sp>
    </p:spTree>
    <p:extLst>
      <p:ext uri="{BB962C8B-B14F-4D97-AF65-F5344CB8AC3E}">
        <p14:creationId xmlns:p14="http://schemas.microsoft.com/office/powerpoint/2010/main" val="6152942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lesson</a:t>
            </a:r>
            <a:endParaRPr lang="zh-TW" altLang="en-US" dirty="0"/>
          </a:p>
        </p:txBody>
      </p:sp>
      <p:sp>
        <p:nvSpPr>
          <p:cNvPr id="3" name="內容版面配置區 2"/>
          <p:cNvSpPr>
            <a:spLocks noGrp="1"/>
          </p:cNvSpPr>
          <p:nvPr>
            <p:ph idx="1"/>
          </p:nvPr>
        </p:nvSpPr>
        <p:spPr/>
        <p:txBody>
          <a:bodyPr/>
          <a:lstStyle/>
          <a:p>
            <a:pPr lvl="0"/>
            <a:r>
              <a:rPr lang="en-US" altLang="zh-TW" dirty="0"/>
              <a:t>Drifter data </a:t>
            </a:r>
            <a:r>
              <a:rPr lang="en-US" altLang="zh-TW" dirty="0" smtClean="0"/>
              <a:t>analysis (Need to bring your laptop with </a:t>
            </a:r>
            <a:r>
              <a:rPr lang="en-US" altLang="zh-TW" dirty="0" err="1" smtClean="0"/>
              <a:t>Matlab</a:t>
            </a:r>
            <a:r>
              <a:rPr lang="en-US" altLang="zh-TW" dirty="0" smtClean="0"/>
              <a:t> or some other tools you like to use for programming and plotting)</a:t>
            </a:r>
          </a:p>
          <a:p>
            <a:pPr lvl="0"/>
            <a:r>
              <a:rPr lang="en-US" altLang="zh-TW" dirty="0" smtClean="0"/>
              <a:t>Try to download some drifter data and to do some self exercise before coming to class. </a:t>
            </a:r>
            <a:endParaRPr lang="zh-TW" altLang="zh-TW" dirty="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59</a:t>
            </a:fld>
            <a:endParaRPr lang="zh-TW" altLang="en-US"/>
          </a:p>
        </p:txBody>
      </p:sp>
    </p:spTree>
    <p:extLst>
      <p:ext uri="{BB962C8B-B14F-4D97-AF65-F5344CB8AC3E}">
        <p14:creationId xmlns:p14="http://schemas.microsoft.com/office/powerpoint/2010/main" val="4075950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what is ocean circulation」的圖片搜尋結果"/>
          <p:cNvPicPr>
            <a:picLocks noChangeAspect="1" noChangeArrowheads="1"/>
          </p:cNvPicPr>
          <p:nvPr/>
        </p:nvPicPr>
        <p:blipFill>
          <a:blip r:embed="rId2" cstate="print"/>
          <a:srcRect/>
          <a:stretch>
            <a:fillRect/>
          </a:stretch>
        </p:blipFill>
        <p:spPr bwMode="auto">
          <a:xfrm>
            <a:off x="0" y="1340768"/>
            <a:ext cx="9073008" cy="4536504"/>
          </a:xfrm>
          <a:prstGeom prst="rect">
            <a:avLst/>
          </a:prstGeom>
          <a:noFill/>
        </p:spPr>
      </p:pic>
      <p:sp>
        <p:nvSpPr>
          <p:cNvPr id="2" name="投影片編號版面配置區 1"/>
          <p:cNvSpPr>
            <a:spLocks noGrp="1"/>
          </p:cNvSpPr>
          <p:nvPr>
            <p:ph type="sldNum" sz="quarter" idx="12"/>
          </p:nvPr>
        </p:nvSpPr>
        <p:spPr/>
        <p:txBody>
          <a:bodyPr/>
          <a:lstStyle/>
          <a:p>
            <a:fld id="{17F32F2C-D86D-414D-B417-47E5FD4565C1}" type="slidenum">
              <a:rPr lang="zh-TW" altLang="en-US" smtClean="0"/>
              <a:pPr/>
              <a:t>6</a:t>
            </a:fld>
            <a:endParaRPr lang="zh-TW" altLang="en-US"/>
          </a:p>
        </p:txBody>
      </p:sp>
      <p:sp>
        <p:nvSpPr>
          <p:cNvPr id="5" name="矩形 4"/>
          <p:cNvSpPr/>
          <p:nvPr/>
        </p:nvSpPr>
        <p:spPr>
          <a:xfrm>
            <a:off x="-60750" y="0"/>
            <a:ext cx="9204750" cy="1200329"/>
          </a:xfrm>
          <a:prstGeom prst="rect">
            <a:avLst/>
          </a:prstGeom>
        </p:spPr>
        <p:txBody>
          <a:bodyPr wrap="square">
            <a:spAutoFit/>
          </a:bodyPr>
          <a:lstStyle/>
          <a:p>
            <a:r>
              <a:rPr lang="en-US" altLang="zh-TW" sz="3600" dirty="0" smtClean="0"/>
              <a:t>Discussion: What drives the ocean surface currents/circulation</a:t>
            </a:r>
            <a:r>
              <a:rPr lang="en-US" altLang="zh-TW" sz="3600" dirty="0"/>
              <a:t>?</a:t>
            </a:r>
          </a:p>
        </p:txBody>
      </p:sp>
    </p:spTree>
    <p:extLst>
      <p:ext uri="{BB962C8B-B14F-4D97-AF65-F5344CB8AC3E}">
        <p14:creationId xmlns:p14="http://schemas.microsoft.com/office/powerpoint/2010/main" val="354440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zh-TW" dirty="0" smtClean="0"/>
              <a:t>Surface Winds!!</a:t>
            </a:r>
            <a:endParaRPr lang="zh-TW" altLang="en-US" dirty="0"/>
          </a:p>
        </p:txBody>
      </p:sp>
      <p:sp>
        <p:nvSpPr>
          <p:cNvPr id="7" name="副標題 6"/>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7</a:t>
            </a:fld>
            <a:endParaRPr lang="zh-TW" altLang="en-US"/>
          </a:p>
        </p:txBody>
      </p:sp>
    </p:spTree>
    <p:extLst>
      <p:ext uri="{BB962C8B-B14F-4D97-AF65-F5344CB8AC3E}">
        <p14:creationId xmlns:p14="http://schemas.microsoft.com/office/powerpoint/2010/main" val="3991624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Reviews</a:t>
            </a:r>
            <a:endParaRPr lang="zh-TW" altLang="en-US" dirty="0"/>
          </a:p>
        </p:txBody>
      </p:sp>
      <p:sp>
        <p:nvSpPr>
          <p:cNvPr id="3" name="內容版面配置區 2"/>
          <p:cNvSpPr>
            <a:spLocks noGrp="1"/>
          </p:cNvSpPr>
          <p:nvPr>
            <p:ph idx="1"/>
          </p:nvPr>
        </p:nvSpPr>
        <p:spPr/>
        <p:txBody>
          <a:bodyPr/>
          <a:lstStyle/>
          <a:p>
            <a:pPr marL="514350" indent="-514350">
              <a:buFont typeface="+mj-lt"/>
              <a:buAutoNum type="arabicPeriod"/>
            </a:pPr>
            <a:r>
              <a:rPr lang="en-US" altLang="zh-TW" dirty="0" smtClean="0"/>
              <a:t>What are the Hadley Cells?</a:t>
            </a:r>
          </a:p>
          <a:p>
            <a:pPr marL="514350" indent="-514350">
              <a:buFont typeface="+mj-lt"/>
              <a:buAutoNum type="arabicPeriod"/>
            </a:pPr>
            <a:r>
              <a:rPr lang="en-US" altLang="zh-TW" dirty="0" smtClean="0"/>
              <a:t>What is the Coriolis force?</a:t>
            </a:r>
          </a:p>
          <a:p>
            <a:pPr marL="514350" indent="-514350">
              <a:buFont typeface="+mj-lt"/>
              <a:buAutoNum type="arabicPeriod"/>
            </a:pPr>
            <a:r>
              <a:rPr lang="en-US" altLang="zh-TW" dirty="0" smtClean="0"/>
              <a:t>When do we need to consider the effect of the Coriolis force?</a:t>
            </a:r>
          </a:p>
          <a:p>
            <a:pPr marL="514350" indent="-514350">
              <a:buFont typeface="+mj-lt"/>
              <a:buAutoNum type="arabicPeriod"/>
            </a:pPr>
            <a:r>
              <a:rPr lang="en-US" altLang="zh-TW" dirty="0" smtClean="0"/>
              <a:t>What are the Ekman currents?</a:t>
            </a:r>
          </a:p>
          <a:p>
            <a:pPr marL="514350" indent="-514350">
              <a:buFont typeface="+mj-lt"/>
              <a:buAutoNum type="arabicPeriod"/>
            </a:pPr>
            <a:r>
              <a:rPr lang="en-US" altLang="zh-TW" dirty="0" smtClean="0"/>
              <a:t>What are the geostrophic currents?</a:t>
            </a:r>
          </a:p>
          <a:p>
            <a:pPr marL="514350" indent="-514350">
              <a:buFont typeface="+mj-lt"/>
              <a:buAutoNum type="arabicPeriod"/>
            </a:pPr>
            <a:r>
              <a:rPr lang="en-US" altLang="zh-TW" dirty="0" smtClean="0"/>
              <a:t>How do the winds drive the ocean surface circulation?</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8</a:t>
            </a:fld>
            <a:endParaRPr lang="zh-TW" altLang="en-US"/>
          </a:p>
        </p:txBody>
      </p:sp>
    </p:spTree>
    <p:extLst>
      <p:ext uri="{BB962C8B-B14F-4D97-AF65-F5344CB8AC3E}">
        <p14:creationId xmlns:p14="http://schemas.microsoft.com/office/powerpoint/2010/main" val="108502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t>
            </a:r>
            <a:r>
              <a:rPr lang="en-US" altLang="zh-TW" dirty="0" smtClean="0"/>
              <a:t>ources</a:t>
            </a:r>
            <a:endParaRPr lang="zh-TW" altLang="en-US" dirty="0"/>
          </a:p>
        </p:txBody>
      </p:sp>
      <p:sp>
        <p:nvSpPr>
          <p:cNvPr id="3" name="內容版面配置區 2"/>
          <p:cNvSpPr>
            <a:spLocks noGrp="1"/>
          </p:cNvSpPr>
          <p:nvPr>
            <p:ph idx="1"/>
          </p:nvPr>
        </p:nvSpPr>
        <p:spPr/>
        <p:txBody>
          <a:bodyPr/>
          <a:lstStyle/>
          <a:p>
            <a:r>
              <a:rPr lang="en-US" altLang="zh-TW" dirty="0" smtClean="0"/>
              <a:t>Winds, rainfall </a:t>
            </a:r>
          </a:p>
          <a:p>
            <a:r>
              <a:rPr lang="en-US" altLang="zh-TW" dirty="0" smtClean="0"/>
              <a:t>Drifters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9</a:t>
            </a:fld>
            <a:endParaRPr lang="zh-TW" altLang="en-US"/>
          </a:p>
        </p:txBody>
      </p:sp>
    </p:spTree>
    <p:extLst>
      <p:ext uri="{BB962C8B-B14F-4D97-AF65-F5344CB8AC3E}">
        <p14:creationId xmlns:p14="http://schemas.microsoft.com/office/powerpoint/2010/main" val="32307320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C4F5B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C4F5B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4269</TotalTime>
  <Words>1203</Words>
  <Application>Microsoft Office PowerPoint</Application>
  <PresentationFormat>如螢幕大小 (4:3)</PresentationFormat>
  <Paragraphs>244</Paragraphs>
  <Slides>59</Slides>
  <Notes>1</Notes>
  <HiddenSlides>0</HiddenSlides>
  <MMClips>0</MMClips>
  <ScaleCrop>false</ScaleCrop>
  <HeadingPairs>
    <vt:vector size="4" baseType="variant">
      <vt:variant>
        <vt:lpstr>佈景主題</vt:lpstr>
      </vt:variant>
      <vt:variant>
        <vt:i4>1</vt:i4>
      </vt:variant>
      <vt:variant>
        <vt:lpstr>投影片標題</vt:lpstr>
      </vt:variant>
      <vt:variant>
        <vt:i4>59</vt:i4>
      </vt:variant>
    </vt:vector>
  </HeadingPairs>
  <TitlesOfParts>
    <vt:vector size="60" baseType="lpstr">
      <vt:lpstr>Office 佈景主題</vt:lpstr>
      <vt:lpstr>Homework 3 (Discussion)</vt:lpstr>
      <vt:lpstr>PowerPoint 簡報</vt:lpstr>
      <vt:lpstr>Comparison, links and sources</vt:lpstr>
      <vt:lpstr>An useful link</vt:lpstr>
      <vt:lpstr>Outline of today</vt:lpstr>
      <vt:lpstr>PowerPoint 簡報</vt:lpstr>
      <vt:lpstr>Surface Winds!!</vt:lpstr>
      <vt:lpstr>Reviews</vt:lpstr>
      <vt:lpstr>Sources</vt:lpstr>
      <vt:lpstr>Browsing data</vt:lpstr>
      <vt:lpstr>Wind data (JMA)</vt:lpstr>
      <vt:lpstr>Wind data (JMA)</vt:lpstr>
      <vt:lpstr>Wind data (RSS)</vt:lpstr>
      <vt:lpstr>Wind data (RSS)</vt:lpstr>
      <vt:lpstr>Rainfall (RSS)</vt:lpstr>
      <vt:lpstr>Rainfall (RSS)</vt:lpstr>
      <vt:lpstr>Mooring stations (Tropical regions) (with depth, fixed locations)</vt:lpstr>
      <vt:lpstr>Mooring stations (Tropical regions) (with depth, fixed locations)</vt:lpstr>
      <vt:lpstr>Mooring stations (Tropical regions) (with depth, fixed locations)</vt:lpstr>
      <vt:lpstr>分組練習與討論 (20 mins)</vt:lpstr>
      <vt:lpstr>Downloading and analyzing data</vt:lpstr>
      <vt:lpstr>Data file formats</vt:lpstr>
      <vt:lpstr>To see the pattern of  Current Variability</vt:lpstr>
      <vt:lpstr>drifter trajectory without map</vt:lpstr>
      <vt:lpstr>A drifter trajectory with map</vt:lpstr>
      <vt:lpstr>Maps/Coastline</vt:lpstr>
      <vt:lpstr>Where to get the coastline  (keywords: Coastline Resources NOAA)</vt:lpstr>
      <vt:lpstr>DEMO: 10 mins</vt:lpstr>
      <vt:lpstr>PowerPoint 簡報</vt:lpstr>
      <vt:lpstr>PowerPoint 簡報</vt:lpstr>
      <vt:lpstr>Where to get the coastline  (keywords: Coastline/Etopo Resources)</vt:lpstr>
      <vt:lpstr>Drifter data</vt:lpstr>
      <vt:lpstr>Drifter data (coriolis)</vt:lpstr>
      <vt:lpstr>Homework 4</vt:lpstr>
      <vt:lpstr>Sources of in-situ observation</vt:lpstr>
      <vt:lpstr>Climatological data of  Temperature and Salinity  (Keywords: WOA18)</vt:lpstr>
      <vt:lpstr>Homework 4 (due date:2019/04/10)</vt:lpstr>
      <vt:lpstr>Next lesson</vt:lpstr>
      <vt:lpstr>Other in-situ data</vt:lpstr>
      <vt:lpstr>Mooring stations  (with depth, fixed locations)</vt:lpstr>
      <vt:lpstr>Mooring stations  (with depth, fixed locations)</vt:lpstr>
      <vt:lpstr>Mooring stations  (with depth, fixed locations)</vt:lpstr>
      <vt:lpstr>WOCE one-time hydrographic sections</vt:lpstr>
      <vt:lpstr>Present-day (2013) XBT network of transects across ocean basins.</vt:lpstr>
      <vt:lpstr>CTD, XBT, Argo floats (with depth, non-fixed locations)</vt:lpstr>
      <vt:lpstr>CORIOLIS Data Center (observation)</vt:lpstr>
      <vt:lpstr>Climatologically Mixed-layer depth</vt:lpstr>
      <vt:lpstr>Continue next time?</vt:lpstr>
      <vt:lpstr>Sources of satellite observations</vt:lpstr>
      <vt:lpstr>Sources of satellite observations</vt:lpstr>
      <vt:lpstr>Infrared vs microwave</vt:lpstr>
      <vt:lpstr>SST data</vt:lpstr>
      <vt:lpstr>Satellite altimeter data</vt:lpstr>
      <vt:lpstr>Satellite altimeter data</vt:lpstr>
      <vt:lpstr>Satellite altimeter data</vt:lpstr>
      <vt:lpstr>Satellite altimeter data from AVISO</vt:lpstr>
      <vt:lpstr>NASA worldview (Ocean color, True color)</vt:lpstr>
      <vt:lpstr>分組練習比賽 (30 mins)</vt:lpstr>
      <vt:lpstr>Next lesson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global ocean circulation</dc:title>
  <cp:lastModifiedBy>Chow</cp:lastModifiedBy>
  <cp:revision>406</cp:revision>
  <dcterms:modified xsi:type="dcterms:W3CDTF">2020-03-25T03:24:57Z</dcterms:modified>
</cp:coreProperties>
</file>